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5"/>
  </p:sldMasterIdLst>
  <p:notesMasterIdLst>
    <p:notesMasterId r:id="rId28"/>
  </p:notesMasterIdLst>
  <p:sldIdLst>
    <p:sldId id="290" r:id="rId6"/>
    <p:sldId id="266" r:id="rId7"/>
    <p:sldId id="270" r:id="rId8"/>
    <p:sldId id="291" r:id="rId9"/>
    <p:sldId id="272" r:id="rId10"/>
    <p:sldId id="273" r:id="rId11"/>
    <p:sldId id="279" r:id="rId12"/>
    <p:sldId id="271" r:id="rId13"/>
    <p:sldId id="276" r:id="rId14"/>
    <p:sldId id="274" r:id="rId15"/>
    <p:sldId id="275" r:id="rId16"/>
    <p:sldId id="281" r:id="rId17"/>
    <p:sldId id="280" r:id="rId18"/>
    <p:sldId id="282" r:id="rId19"/>
    <p:sldId id="277" r:id="rId20"/>
    <p:sldId id="278" r:id="rId21"/>
    <p:sldId id="283" r:id="rId22"/>
    <p:sldId id="284" r:id="rId23"/>
    <p:sldId id="285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D96"/>
    <a:srgbClr val="388991"/>
    <a:srgbClr val="7EA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7849" autoAdjust="0"/>
  </p:normalViewPr>
  <p:slideViewPr>
    <p:cSldViewPr snapToGrid="0">
      <p:cViewPr varScale="1">
        <p:scale>
          <a:sx n="78" d="100"/>
          <a:sy n="78" d="100"/>
        </p:scale>
        <p:origin x="138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9F4013-4001-4666-8024-56CB8AA732BA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E161ABC-150D-472E-A38A-447CA4801DC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99187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35B32-F9E2-4BC4-AEC4-2BD0C7ABF934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BA883-B747-4DB5-BB49-ED6D48890F6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5832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92426-4FF0-40F3-8E03-D838CFC5404F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67EBB-1CED-4C5B-B794-B3FDDCB9369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76258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F9A5-7662-4951-A9E2-CF9D7C51A4E9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4EF34-D32E-4537-AA9B-C80EA2F7C79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33738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0410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675088" y="4624630"/>
            <a:ext cx="6400800" cy="492317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100" baseline="0">
                <a:solidFill>
                  <a:srgbClr val="034EA2"/>
                </a:solidFill>
              </a:defRPr>
            </a:lvl1pPr>
            <a:lvl2pPr marL="461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675088" y="879042"/>
            <a:ext cx="334880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1500" b="1" dirty="0" smtClean="0"/>
              <a:t>Národní orgán pro koordinaci</a:t>
            </a:r>
            <a:endParaRPr lang="cs-CZ" sz="15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675088" y="2109699"/>
            <a:ext cx="8229600" cy="1143000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3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675088" y="5327626"/>
            <a:ext cx="3456834" cy="351971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15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00396" y="0"/>
            <a:ext cx="3443605" cy="448396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897596" y="5820258"/>
            <a:ext cx="3348808" cy="7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6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29300"/>
            <a:ext cx="46132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3026959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285A7-5A82-49BE-9106-49ABE80F876E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FDC2E-04B9-46C1-819E-5CCCB80B6AB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18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C4D04-98AC-4832-B6D6-3C6F1DA5537D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A4F75-AE89-4919-A531-A8E98039888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94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8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AF0ED-4320-47AB-8C6F-847990C8ACA1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9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A444F-BDCE-4F59-B88C-CA68E98E957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7237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4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49925-E816-43F4-9EFF-643A915DF93E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5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A2504-AB60-42F3-8A83-428678B6B75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1795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BA9A7-0476-45A4-A954-B55A772CB950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CC2D9-DDF0-4FE3-A1C4-F50E5DC4B6E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00744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FD06-EE18-4F6A-917B-C8089412F259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4D79B-CF6F-4F7F-9F1E-04480661A2A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6434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2D3BB-8894-4A19-943C-B6880A321AF9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3C865-83C1-410F-B2F1-A5E051676B1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4246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28650" y="792163"/>
            <a:ext cx="78867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13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Předepsané písmo Arial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2E11AD-D168-4318-8180-7E0398C6B734}" type="datetimeFigureOut">
              <a:rPr lang="cs-CZ"/>
              <a:pPr>
                <a:defRPr/>
              </a:pPr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69AEE3A-93AC-4E0A-819E-EAAC4D629802}" type="slidenum">
              <a:rPr lang="cs-CZ" altLang="cs-CZ"/>
              <a:pPr/>
              <a:t>‹#›</a:t>
            </a:fld>
            <a:endParaRPr lang="cs-CZ" altLang="cs-CZ"/>
          </a:p>
        </p:txBody>
      </p:sp>
      <p:pic>
        <p:nvPicPr>
          <p:cNvPr id="1031" name="Obrázek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ázek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07" r:id="rId11"/>
    <p:sldLayoutId id="2147483719" r:id="rId12"/>
    <p:sldLayoutId id="2147483720" r:id="rId13"/>
  </p:sldLayoutIdLst>
  <p:timing>
    <p:tnLst>
      <p:par>
        <p:cTn id="1" dur="indefinite" restart="never" nodeType="tmRoot"/>
      </p:par>
    </p:tnLst>
  </p:timing>
  <p:txStyles>
    <p:titleStyle>
      <a:lvl1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sz="2800" b="1" kern="1200" dirty="0">
          <a:solidFill>
            <a:srgbClr val="428D96"/>
          </a:solidFill>
          <a:latin typeface="+mn-lt"/>
          <a:ea typeface="+mn-ea"/>
          <a:cs typeface="Arial" panose="020B0604020202020204" pitchFamily="34" charset="0"/>
        </a:defRPr>
      </a:lvl1pPr>
      <a:lvl2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0287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14859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9431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4003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Jakub Vrobel, MŠMT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dirty="0" smtClean="0">
                <a:solidFill>
                  <a:srgbClr val="428D96"/>
                </a:solidFill>
                <a:latin typeface="Calibri" pitchFamily="34" charset="0"/>
              </a:rPr>
              <a:t/>
            </a:r>
            <a:br>
              <a:rPr lang="cs-CZ" altLang="cs-CZ" dirty="0" smtClean="0">
                <a:solidFill>
                  <a:srgbClr val="428D96"/>
                </a:solidFill>
                <a:latin typeface="Calibri" pitchFamily="34" charset="0"/>
              </a:rPr>
            </a:br>
            <a:r>
              <a:rPr lang="en-US" altLang="cs-CZ" dirty="0" smtClean="0">
                <a:solidFill>
                  <a:srgbClr val="428D96"/>
                </a:solidFill>
                <a:latin typeface="Calibri" pitchFamily="34" charset="0"/>
              </a:rPr>
              <a:t>Evaluation </a:t>
            </a:r>
            <a:r>
              <a:rPr lang="en-US" altLang="cs-CZ" dirty="0">
                <a:solidFill>
                  <a:srgbClr val="428D96"/>
                </a:solidFill>
                <a:latin typeface="Calibri" pitchFamily="34" charset="0"/>
              </a:rPr>
              <a:t>of ESF Interventions in Education</a:t>
            </a:r>
            <a:r>
              <a:rPr lang="cs-CZ" altLang="cs-CZ" smtClean="0">
                <a:solidFill>
                  <a:srgbClr val="428D96"/>
                </a:solidFill>
                <a:latin typeface="Calibri" pitchFamily="34" charset="0"/>
              </a:rPr>
              <a:t>:</a:t>
            </a:r>
            <a:br>
              <a:rPr lang="cs-CZ" altLang="cs-CZ" smtClean="0">
                <a:solidFill>
                  <a:srgbClr val="428D96"/>
                </a:solidFill>
                <a:latin typeface="Calibri" pitchFamily="34" charset="0"/>
              </a:rPr>
            </a:br>
            <a:r>
              <a:rPr lang="cs-CZ" altLang="cs-CZ" smtClean="0">
                <a:solidFill>
                  <a:srgbClr val="428D96"/>
                </a:solidFill>
                <a:latin typeface="Calibri" pitchFamily="34" charset="0"/>
              </a:rPr>
              <a:t> </a:t>
            </a:r>
            <a:r>
              <a:rPr lang="cs-CZ" altLang="cs-CZ" dirty="0">
                <a:solidFill>
                  <a:srgbClr val="428D96"/>
                </a:solidFill>
                <a:latin typeface="Calibri" pitchFamily="34" charset="0"/>
              </a:rPr>
              <a:t>T</a:t>
            </a:r>
            <a:r>
              <a:rPr lang="en-US" altLang="cs-CZ" dirty="0">
                <a:solidFill>
                  <a:srgbClr val="428D96"/>
                </a:solidFill>
                <a:latin typeface="Calibri" pitchFamily="34" charset="0"/>
              </a:rPr>
              <a:t>he Challenges and How We Face Them</a:t>
            </a:r>
            <a:endParaRPr lang="cs-CZ" altLang="cs-CZ" dirty="0">
              <a:solidFill>
                <a:srgbClr val="428D96"/>
              </a:solidFill>
              <a:latin typeface="Calibri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smtClean="0"/>
              <a:t>3.10.2018, </a:t>
            </a:r>
            <a:r>
              <a:rPr lang="cs-CZ" dirty="0" smtClean="0"/>
              <a:t>MMR, Praha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542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Evaluation of the contribution of ESF interventions to each objective</a:t>
            </a:r>
            <a:r>
              <a:rPr lang="cs-CZ" dirty="0"/>
              <a:t>: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evaluated</a:t>
            </a:r>
            <a:r>
              <a:rPr lang="cs-CZ" dirty="0"/>
              <a:t> </a:t>
            </a:r>
            <a:r>
              <a:rPr lang="cs-CZ" dirty="0" err="1"/>
              <a:t>interventions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r>
              <a:rPr lang="en-US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•</a:t>
            </a:r>
            <a:r>
              <a:rPr lang="en-US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Target </a:t>
            </a:r>
            <a:r>
              <a:rPr lang="en-US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group</a:t>
            </a:r>
            <a:r>
              <a:rPr lang="cs-CZ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s</a:t>
            </a:r>
            <a:r>
              <a:rPr lang="en-US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:</a:t>
            </a:r>
            <a:endParaRPr lang="cs-CZ" sz="24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Children </a:t>
            </a:r>
            <a:r>
              <a:rPr lang="cs-CZ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in</a:t>
            </a: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4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nursery</a:t>
            </a:r>
            <a:r>
              <a:rPr lang="cs-CZ" sz="24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sz="24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schools</a:t>
            </a:r>
            <a:endParaRPr lang="cs-CZ" sz="24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Pupils </a:t>
            </a:r>
            <a:r>
              <a:rPr lang="cs-CZ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in</a:t>
            </a: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primary schools</a:t>
            </a:r>
            <a:endParaRPr lang="cs-CZ" sz="24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4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Teaching</a:t>
            </a:r>
            <a:r>
              <a:rPr lang="en-GB" sz="24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staff </a:t>
            </a:r>
            <a:r>
              <a:rPr lang="cs-CZ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in</a:t>
            </a: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4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nursery</a:t>
            </a:r>
            <a:r>
              <a:rPr lang="cs-CZ" sz="24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sz="24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and </a:t>
            </a: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primary schools</a:t>
            </a:r>
            <a:endParaRPr lang="cs-CZ" sz="24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Parents of children and pupils</a:t>
            </a:r>
            <a:endParaRPr lang="cs-CZ" sz="24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endParaRPr lang="en-GB" sz="24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r>
              <a:rPr lang="en-US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•</a:t>
            </a:r>
            <a:r>
              <a:rPr lang="en-US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Start date</a:t>
            </a:r>
            <a:r>
              <a:rPr lang="cs-CZ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US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-</a:t>
            </a:r>
            <a:r>
              <a:rPr lang="cs-CZ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US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end </a:t>
            </a:r>
            <a:r>
              <a:rPr lang="en-US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date:</a:t>
            </a:r>
            <a:r>
              <a:rPr lang="cs-CZ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400" b="1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Zero</a:t>
            </a:r>
            <a:r>
              <a:rPr lang="cs-CZ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400" b="1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4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2012 - 2015</a:t>
            </a: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4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1st </a:t>
            </a:r>
            <a:r>
              <a:rPr lang="cs-CZ" sz="24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09/2016 - 08/2019</a:t>
            </a: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2nd </a:t>
            </a:r>
            <a:r>
              <a:rPr lang="cs-CZ" sz="24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4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09/2018 – 08/2021</a:t>
            </a: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3rd </a:t>
            </a:r>
            <a:r>
              <a:rPr lang="cs-CZ" sz="24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4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4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tba</a:t>
            </a:r>
            <a:endParaRPr lang="cs-CZ" sz="24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7988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contribution of ESF interventions to each objective</a:t>
            </a:r>
            <a:r>
              <a:rPr lang="cs-CZ" dirty="0"/>
              <a:t>: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evaluated</a:t>
            </a:r>
            <a:r>
              <a:rPr lang="cs-CZ" dirty="0"/>
              <a:t> </a:t>
            </a:r>
            <a:r>
              <a:rPr lang="cs-CZ" dirty="0" err="1"/>
              <a:t>interventions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r>
              <a:rPr lang="en-GB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•</a:t>
            </a:r>
            <a:r>
              <a:rPr lang="en-GB" sz="22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Budget:</a:t>
            </a:r>
            <a:endParaRPr lang="cs-CZ" sz="2200" b="1" kern="0" dirty="0" smtClean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1028700" lvl="1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  <a:buFont typeface="Arial" panose="020B0604020202020204" pitchFamily="34" charset="0"/>
              <a:buChar char="•"/>
            </a:pPr>
            <a:r>
              <a:rPr lang="cs-CZ" sz="2600" b="1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Zero</a:t>
            </a:r>
            <a:r>
              <a:rPr lang="cs-CZ" sz="26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600" b="1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6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5,500,000 CZK (</a:t>
            </a:r>
            <a:r>
              <a:rPr lang="cs-CZ" sz="26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around</a:t>
            </a:r>
            <a:r>
              <a:rPr lang="cs-CZ" sz="2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€220,000,000)</a:t>
            </a:r>
          </a:p>
          <a:p>
            <a:pPr marL="1028700" lvl="1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  <a:buFont typeface="Arial" panose="020B0604020202020204" pitchFamily="34" charset="0"/>
              <a:buChar char="•"/>
            </a:pPr>
            <a:r>
              <a:rPr lang="cs-CZ" sz="26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1st </a:t>
            </a:r>
            <a:r>
              <a:rPr lang="cs-CZ" sz="26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6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sz="2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4,500,000 CZK </a:t>
            </a:r>
            <a:r>
              <a:rPr lang="en-GB" sz="2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(</a:t>
            </a:r>
            <a:r>
              <a:rPr lang="cs-CZ" sz="2600" kern="0" dirty="0" err="1">
                <a:solidFill>
                  <a:schemeClr val="tx2"/>
                </a:solidFill>
                <a:ea typeface="MS PGothic" pitchFamily="34" charset="-128"/>
              </a:rPr>
              <a:t>around</a:t>
            </a:r>
            <a:r>
              <a:rPr lang="en-GB" sz="2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sz="2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€</a:t>
            </a:r>
            <a:r>
              <a:rPr lang="en-GB" sz="2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180,000,000)</a:t>
            </a:r>
            <a:endParaRPr lang="cs-CZ" sz="2600" kern="0" dirty="0" smtClean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1028700" lvl="1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  <a:buFont typeface="Arial" panose="020B0604020202020204" pitchFamily="34" charset="0"/>
              <a:buChar char="•"/>
            </a:pPr>
            <a:r>
              <a:rPr lang="cs-CZ" sz="26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2nd </a:t>
            </a:r>
            <a:r>
              <a:rPr lang="cs-CZ" sz="26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6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6,000,000 CZK (</a:t>
            </a:r>
            <a:r>
              <a:rPr lang="cs-CZ" sz="2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around</a:t>
            </a:r>
            <a:r>
              <a:rPr lang="cs-CZ" sz="2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sz="2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€</a:t>
            </a:r>
            <a:r>
              <a:rPr lang="cs-CZ" sz="2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240,000,000)</a:t>
            </a:r>
          </a:p>
          <a:p>
            <a:pPr marL="1028700" lvl="1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  <a:buFont typeface="Arial" panose="020B0604020202020204" pitchFamily="34" charset="0"/>
              <a:buChar char="•"/>
            </a:pPr>
            <a:r>
              <a:rPr lang="cs-CZ" sz="26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3rd </a:t>
            </a:r>
            <a:r>
              <a:rPr lang="cs-CZ" sz="26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wave</a:t>
            </a:r>
            <a:r>
              <a:rPr lang="cs-CZ" sz="26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tba</a:t>
            </a:r>
            <a:endParaRPr lang="cs-CZ" sz="26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457200" lvl="2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endParaRPr lang="en-GB" sz="22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r>
              <a:rPr lang="en-US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•</a:t>
            </a:r>
            <a:r>
              <a:rPr lang="en-US" sz="22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Financing source:</a:t>
            </a:r>
            <a:r>
              <a:rPr lang="cs-CZ" sz="22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ESF</a:t>
            </a:r>
            <a:endParaRPr lang="en-US" sz="22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endParaRPr lang="en-GB" sz="22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r>
              <a:rPr lang="en-US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•</a:t>
            </a:r>
            <a:r>
              <a:rPr lang="en-US" sz="22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Size of the </a:t>
            </a:r>
            <a:r>
              <a:rPr lang="en-US" sz="22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treat</a:t>
            </a:r>
            <a:r>
              <a:rPr lang="cs-CZ" sz="2200" b="1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ment</a:t>
            </a:r>
            <a:r>
              <a:rPr lang="en-US" sz="22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US" sz="22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group:</a:t>
            </a:r>
            <a:r>
              <a:rPr lang="cs-CZ" sz="22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2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3429 </a:t>
            </a:r>
            <a:r>
              <a:rPr lang="cs-CZ" sz="22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preschools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, </a:t>
            </a:r>
            <a:r>
              <a:rPr lang="cs-CZ" sz="22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3073 (ISCED 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0) </a:t>
            </a:r>
            <a:r>
              <a:rPr lang="cs-CZ" sz="22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primary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2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schools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(ISCED 1-2)</a:t>
            </a:r>
            <a:endParaRPr lang="en-US" sz="22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endParaRPr lang="en-GB" sz="22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r>
              <a:rPr lang="en-US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•</a:t>
            </a:r>
            <a:r>
              <a:rPr lang="en-US" sz="22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Size of the control group:</a:t>
            </a:r>
            <a:r>
              <a:rPr lang="cs-CZ" sz="22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1703 </a:t>
            </a:r>
            <a:r>
              <a:rPr lang="cs-CZ" sz="22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preschools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(ISCED 0), 1039 </a:t>
            </a:r>
            <a:r>
              <a:rPr lang="cs-CZ" sz="22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primary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2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schools</a:t>
            </a:r>
            <a:r>
              <a:rPr lang="cs-CZ" sz="22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(ISCED 1-2)</a:t>
            </a:r>
            <a:endParaRPr lang="en-US" sz="22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  <a:buFont typeface="Arial" panose="020B0604020202020204" pitchFamily="34" charset="0"/>
              <a:buChar char="•"/>
            </a:pPr>
            <a:endParaRPr lang="en-US" sz="2400" kern="0" dirty="0">
              <a:solidFill>
                <a:schemeClr val="tx2"/>
              </a:solidFill>
              <a:latin typeface="Verdana"/>
              <a:ea typeface="MS PGothic" pitchFamily="34" charset="-128"/>
            </a:endParaRPr>
          </a:p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  <a:buFont typeface="Arial" panose="020B0604020202020204" pitchFamily="34" charset="0"/>
              <a:buChar char="•"/>
            </a:pPr>
            <a:endParaRPr lang="en-GB" sz="2400" kern="0" dirty="0">
              <a:solidFill>
                <a:schemeClr val="tx2"/>
              </a:solidFill>
              <a:latin typeface="Verdana"/>
              <a:ea typeface="MS PGothic" pitchFamily="34" charset="-128"/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653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Evaluation of the contribution of ESF interventions to each objective</a:t>
            </a:r>
            <a:r>
              <a:rPr lang="cs-CZ" dirty="0"/>
              <a:t>: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evaluated</a:t>
            </a:r>
            <a:r>
              <a:rPr lang="cs-CZ" dirty="0"/>
              <a:t> </a:t>
            </a:r>
            <a:r>
              <a:rPr lang="cs-CZ" dirty="0" err="1"/>
              <a:t>interventions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err="1" smtClean="0">
                <a:solidFill>
                  <a:schemeClr val="tx2"/>
                </a:solidFill>
              </a:rPr>
              <a:t>Zero</a:t>
            </a:r>
            <a:r>
              <a:rPr lang="cs-CZ" b="1" dirty="0" smtClean="0">
                <a:solidFill>
                  <a:schemeClr val="tx2"/>
                </a:solidFill>
              </a:rPr>
              <a:t> </a:t>
            </a:r>
            <a:r>
              <a:rPr lang="cs-CZ" b="1" dirty="0" err="1" smtClean="0">
                <a:solidFill>
                  <a:schemeClr val="tx2"/>
                </a:solidFill>
              </a:rPr>
              <a:t>wave</a:t>
            </a:r>
            <a:endParaRPr lang="cs-CZ" b="1" dirty="0" smtClean="0">
              <a:solidFill>
                <a:schemeClr val="tx2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Reading </a:t>
            </a:r>
            <a:r>
              <a:rPr lang="en-US" dirty="0" smtClean="0">
                <a:solidFill>
                  <a:schemeClr val="tx2"/>
                </a:solidFill>
              </a:rPr>
              <a:t>literacy</a:t>
            </a:r>
            <a:r>
              <a:rPr lang="cs-CZ" dirty="0" smtClean="0">
                <a:solidFill>
                  <a:schemeClr val="tx2"/>
                </a:solidFill>
              </a:rPr>
              <a:t>, f</a:t>
            </a:r>
            <a:r>
              <a:rPr lang="en-US" dirty="0" err="1" smtClean="0">
                <a:solidFill>
                  <a:schemeClr val="tx2"/>
                </a:solidFill>
              </a:rPr>
              <a:t>oreign</a:t>
            </a:r>
            <a:r>
              <a:rPr lang="en-US" dirty="0" smtClean="0">
                <a:solidFill>
                  <a:schemeClr val="tx2"/>
                </a:solidFill>
              </a:rPr>
              <a:t> languages</a:t>
            </a:r>
            <a:r>
              <a:rPr lang="cs-CZ" dirty="0" smtClean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ICT literacy</a:t>
            </a:r>
            <a:r>
              <a:rPr lang="cs-CZ" dirty="0" smtClean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Numeracy/mathematical literacy</a:t>
            </a:r>
            <a:r>
              <a:rPr lang="cs-CZ" dirty="0" smtClean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STEM</a:t>
            </a:r>
            <a:r>
              <a:rPr lang="cs-CZ" dirty="0" smtClean="0">
                <a:solidFill>
                  <a:schemeClr val="tx2"/>
                </a:solidFill>
              </a:rPr>
              <a:t>, f</a:t>
            </a:r>
            <a:r>
              <a:rPr lang="en-US" dirty="0" err="1" smtClean="0">
                <a:solidFill>
                  <a:schemeClr val="tx2"/>
                </a:solidFill>
              </a:rPr>
              <a:t>inancial</a:t>
            </a:r>
            <a:r>
              <a:rPr lang="en-US" dirty="0" smtClean="0">
                <a:solidFill>
                  <a:schemeClr val="tx2"/>
                </a:solidFill>
              </a:rPr>
              <a:t> literacy</a:t>
            </a:r>
            <a:r>
              <a:rPr lang="cs-CZ" dirty="0" smtClean="0">
                <a:solidFill>
                  <a:schemeClr val="tx2"/>
                </a:solidFill>
              </a:rPr>
              <a:t>, i</a:t>
            </a:r>
            <a:r>
              <a:rPr lang="en-US" dirty="0" err="1" smtClean="0">
                <a:solidFill>
                  <a:schemeClr val="tx2"/>
                </a:solidFill>
              </a:rPr>
              <a:t>nclusive</a:t>
            </a:r>
            <a:r>
              <a:rPr lang="en-US" dirty="0" smtClean="0">
                <a:solidFill>
                  <a:schemeClr val="tx2"/>
                </a:solidFill>
              </a:rPr>
              <a:t> education</a:t>
            </a:r>
            <a:r>
              <a:rPr lang="cs-CZ" dirty="0" smtClean="0">
                <a:solidFill>
                  <a:schemeClr val="tx2"/>
                </a:solidFill>
              </a:rPr>
              <a:t> (</a:t>
            </a:r>
            <a:r>
              <a:rPr lang="cs-CZ" dirty="0" err="1" smtClean="0">
                <a:solidFill>
                  <a:schemeClr val="tx2"/>
                </a:solidFill>
              </a:rPr>
              <a:t>Schools</a:t>
            </a:r>
            <a:r>
              <a:rPr lang="cs-CZ" dirty="0" smtClean="0">
                <a:solidFill>
                  <a:schemeClr val="tx2"/>
                </a:solidFill>
              </a:rPr>
              <a:t> in </a:t>
            </a:r>
            <a:r>
              <a:rPr lang="cs-CZ" dirty="0" err="1" smtClean="0">
                <a:solidFill>
                  <a:schemeClr val="tx2"/>
                </a:solidFill>
              </a:rPr>
              <a:t>the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entire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Czechia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except</a:t>
            </a:r>
            <a:r>
              <a:rPr lang="cs-CZ" dirty="0" smtClean="0">
                <a:solidFill>
                  <a:schemeClr val="tx2"/>
                </a:solidFill>
              </a:rPr>
              <a:t> Prague)</a:t>
            </a:r>
          </a:p>
          <a:p>
            <a:pPr lvl="0"/>
            <a:r>
              <a:rPr lang="cs-CZ" b="1" dirty="0" smtClean="0">
                <a:solidFill>
                  <a:schemeClr val="tx2"/>
                </a:solidFill>
              </a:rPr>
              <a:t>1st </a:t>
            </a:r>
            <a:r>
              <a:rPr lang="cs-CZ" b="1" dirty="0" err="1" smtClean="0">
                <a:solidFill>
                  <a:schemeClr val="tx2"/>
                </a:solidFill>
              </a:rPr>
              <a:t>wave</a:t>
            </a:r>
            <a:endParaRPr lang="cs-CZ" b="1" dirty="0" smtClean="0">
              <a:solidFill>
                <a:schemeClr val="tx2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Reading </a:t>
            </a:r>
            <a:r>
              <a:rPr lang="en-US" dirty="0" smtClean="0">
                <a:solidFill>
                  <a:schemeClr val="tx2"/>
                </a:solidFill>
              </a:rPr>
              <a:t>literacy</a:t>
            </a:r>
            <a:r>
              <a:rPr lang="cs-CZ" dirty="0" smtClean="0">
                <a:solidFill>
                  <a:schemeClr val="tx2"/>
                </a:solidFill>
              </a:rPr>
              <a:t>, f</a:t>
            </a:r>
            <a:r>
              <a:rPr lang="en-US" dirty="0" err="1" smtClean="0">
                <a:solidFill>
                  <a:schemeClr val="tx2"/>
                </a:solidFill>
              </a:rPr>
              <a:t>oreign</a:t>
            </a:r>
            <a:r>
              <a:rPr lang="en-US" dirty="0" smtClean="0">
                <a:solidFill>
                  <a:schemeClr val="tx2"/>
                </a:solidFill>
              </a:rPr>
              <a:t> languages</a:t>
            </a:r>
            <a:r>
              <a:rPr lang="cs-CZ" dirty="0" smtClean="0">
                <a:solidFill>
                  <a:schemeClr val="tx2"/>
                </a:solidFill>
              </a:rPr>
              <a:t>, n</a:t>
            </a:r>
            <a:r>
              <a:rPr lang="en-US" dirty="0" err="1" smtClean="0">
                <a:solidFill>
                  <a:schemeClr val="tx2"/>
                </a:solidFill>
              </a:rPr>
              <a:t>umeracy</a:t>
            </a:r>
            <a:r>
              <a:rPr lang="en-US" dirty="0" smtClean="0">
                <a:solidFill>
                  <a:schemeClr val="tx2"/>
                </a:solidFill>
              </a:rPr>
              <a:t>/mathematical literacy</a:t>
            </a:r>
            <a:r>
              <a:rPr lang="cs-CZ" dirty="0" smtClean="0">
                <a:solidFill>
                  <a:schemeClr val="tx2"/>
                </a:solidFill>
              </a:rPr>
              <a:t>, i</a:t>
            </a:r>
            <a:r>
              <a:rPr lang="en-US" dirty="0" err="1" smtClean="0">
                <a:solidFill>
                  <a:schemeClr val="tx2"/>
                </a:solidFill>
              </a:rPr>
              <a:t>nclusive</a:t>
            </a:r>
            <a:r>
              <a:rPr lang="en-US" dirty="0" smtClean="0">
                <a:solidFill>
                  <a:schemeClr val="tx2"/>
                </a:solidFill>
              </a:rPr>
              <a:t> education</a:t>
            </a:r>
            <a:r>
              <a:rPr lang="cs-CZ" dirty="0" smtClean="0">
                <a:solidFill>
                  <a:schemeClr val="tx2"/>
                </a:solidFill>
              </a:rPr>
              <a:t> (</a:t>
            </a:r>
            <a:r>
              <a:rPr lang="cs-CZ" dirty="0" err="1" smtClean="0">
                <a:solidFill>
                  <a:schemeClr val="tx2"/>
                </a:solidFill>
              </a:rPr>
              <a:t>around</a:t>
            </a:r>
            <a:r>
              <a:rPr lang="cs-CZ" dirty="0" smtClean="0">
                <a:solidFill>
                  <a:schemeClr val="tx2"/>
                </a:solidFill>
              </a:rPr>
              <a:t> 80% </a:t>
            </a:r>
            <a:r>
              <a:rPr lang="cs-CZ" dirty="0" err="1" smtClean="0">
                <a:solidFill>
                  <a:schemeClr val="tx2"/>
                </a:solidFill>
              </a:rPr>
              <a:t>of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schools</a:t>
            </a:r>
            <a:r>
              <a:rPr lang="cs-CZ" dirty="0" smtClean="0">
                <a:solidFill>
                  <a:schemeClr val="tx2"/>
                </a:solidFill>
              </a:rPr>
              <a:t> in </a:t>
            </a:r>
            <a:r>
              <a:rPr lang="cs-CZ" dirty="0" err="1" smtClean="0">
                <a:solidFill>
                  <a:schemeClr val="tx2"/>
                </a:solidFill>
              </a:rPr>
              <a:t>the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entire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Czechia</a:t>
            </a:r>
            <a:r>
              <a:rPr lang="cs-CZ" dirty="0" smtClean="0">
                <a:solidFill>
                  <a:schemeClr val="tx2"/>
                </a:solidFill>
              </a:rPr>
              <a:t>)</a:t>
            </a:r>
          </a:p>
          <a:p>
            <a:pPr lvl="0"/>
            <a:r>
              <a:rPr lang="cs-CZ" b="1" dirty="0" smtClean="0">
                <a:solidFill>
                  <a:schemeClr val="tx2"/>
                </a:solidFill>
              </a:rPr>
              <a:t>2nd </a:t>
            </a:r>
            <a:r>
              <a:rPr lang="cs-CZ" b="1" dirty="0" err="1" smtClean="0">
                <a:solidFill>
                  <a:schemeClr val="tx2"/>
                </a:solidFill>
              </a:rPr>
              <a:t>wave</a:t>
            </a:r>
            <a:endParaRPr lang="cs-CZ" b="1" dirty="0">
              <a:solidFill>
                <a:schemeClr val="tx2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Reading </a:t>
            </a:r>
            <a:r>
              <a:rPr lang="en-US" dirty="0" smtClean="0">
                <a:solidFill>
                  <a:schemeClr val="tx2"/>
                </a:solidFill>
              </a:rPr>
              <a:t>literacy</a:t>
            </a:r>
            <a:r>
              <a:rPr lang="cs-CZ" dirty="0" smtClean="0">
                <a:solidFill>
                  <a:schemeClr val="tx2"/>
                </a:solidFill>
              </a:rPr>
              <a:t>, f</a:t>
            </a:r>
            <a:r>
              <a:rPr lang="en-US" dirty="0" err="1" smtClean="0">
                <a:solidFill>
                  <a:schemeClr val="tx2"/>
                </a:solidFill>
              </a:rPr>
              <a:t>oreign</a:t>
            </a:r>
            <a:r>
              <a:rPr lang="en-US" dirty="0" smtClean="0">
                <a:solidFill>
                  <a:schemeClr val="tx2"/>
                </a:solidFill>
              </a:rPr>
              <a:t> languages</a:t>
            </a:r>
            <a:r>
              <a:rPr lang="cs-CZ" dirty="0" smtClean="0">
                <a:solidFill>
                  <a:schemeClr val="tx2"/>
                </a:solidFill>
              </a:rPr>
              <a:t>, n</a:t>
            </a:r>
            <a:r>
              <a:rPr lang="en-US" dirty="0" err="1" smtClean="0">
                <a:solidFill>
                  <a:schemeClr val="tx2"/>
                </a:solidFill>
              </a:rPr>
              <a:t>umeracy</a:t>
            </a:r>
            <a:r>
              <a:rPr lang="en-US" dirty="0" smtClean="0">
                <a:solidFill>
                  <a:schemeClr val="tx2"/>
                </a:solidFill>
              </a:rPr>
              <a:t>/mathematical literacy</a:t>
            </a:r>
            <a:r>
              <a:rPr lang="cs-CZ" dirty="0" smtClean="0">
                <a:solidFill>
                  <a:schemeClr val="tx2"/>
                </a:solidFill>
              </a:rPr>
              <a:t>, i</a:t>
            </a:r>
            <a:r>
              <a:rPr lang="en-US" dirty="0" err="1" smtClean="0">
                <a:solidFill>
                  <a:schemeClr val="tx2"/>
                </a:solidFill>
              </a:rPr>
              <a:t>nclusive</a:t>
            </a:r>
            <a:r>
              <a:rPr lang="en-US" dirty="0" smtClean="0">
                <a:solidFill>
                  <a:schemeClr val="tx2"/>
                </a:solidFill>
              </a:rPr>
              <a:t> education</a:t>
            </a:r>
            <a:r>
              <a:rPr lang="cs-CZ" dirty="0" smtClean="0">
                <a:solidFill>
                  <a:schemeClr val="tx2"/>
                </a:solidFill>
              </a:rPr>
              <a:t>, p</a:t>
            </a:r>
            <a:r>
              <a:rPr lang="en-US" dirty="0" err="1" smtClean="0">
                <a:solidFill>
                  <a:schemeClr val="tx2"/>
                </a:solidFill>
              </a:rPr>
              <a:t>ersonal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development for </a:t>
            </a:r>
            <a:r>
              <a:rPr lang="en-US" dirty="0" smtClean="0">
                <a:solidFill>
                  <a:schemeClr val="tx2"/>
                </a:solidFill>
              </a:rPr>
              <a:t>teachers</a:t>
            </a:r>
            <a:r>
              <a:rPr lang="cs-CZ" dirty="0" smtClean="0">
                <a:solidFill>
                  <a:schemeClr val="tx2"/>
                </a:solidFill>
              </a:rPr>
              <a:t>, </a:t>
            </a:r>
            <a:r>
              <a:rPr lang="en-US" dirty="0">
                <a:solidFill>
                  <a:schemeClr val="tx2"/>
                </a:solidFill>
              </a:rPr>
              <a:t>ICT literacy</a:t>
            </a:r>
            <a:endParaRPr lang="cs-CZ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8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cs-CZ" kern="0" dirty="0" err="1">
                <a:ea typeface="MS PGothic" pitchFamily="34" charset="-128"/>
              </a:rPr>
              <a:t>Main</a:t>
            </a:r>
            <a:r>
              <a:rPr lang="cs-CZ" kern="0" dirty="0">
                <a:ea typeface="MS PGothic" pitchFamily="34" charset="-128"/>
              </a:rPr>
              <a:t> c</a:t>
            </a:r>
            <a:r>
              <a:rPr lang="en-GB" kern="0" dirty="0" err="1">
                <a:ea typeface="MS PGothic" pitchFamily="34" charset="-128"/>
              </a:rPr>
              <a:t>hallenges</a:t>
            </a:r>
            <a:r>
              <a:rPr lang="en-GB" kern="0" dirty="0">
                <a:ea typeface="MS PGothic" pitchFamily="34" charset="-128"/>
              </a:rPr>
              <a:t> for the evaluation</a:t>
            </a:r>
            <a:r>
              <a:rPr lang="cs-CZ" kern="0" dirty="0">
                <a:ea typeface="MS PGothic" pitchFamily="34" charset="-128"/>
              </a:rPr>
              <a:t/>
            </a:r>
            <a:br>
              <a:rPr lang="cs-CZ" kern="0" dirty="0">
                <a:ea typeface="MS PGothic" pitchFamily="34" charset="-128"/>
              </a:rPr>
            </a:b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 eaLnBrk="0" hangingPunct="0">
              <a:lnSpc>
                <a:spcPct val="150000"/>
              </a:lnSpc>
              <a:spcBef>
                <a:spcPct val="0"/>
              </a:spcBef>
              <a:buClr>
                <a:srgbClr val="1E4494"/>
              </a:buClr>
              <a:buFont typeface="+mj-lt"/>
              <a:buAutoNum type="arabicPeriod"/>
            </a:pPr>
            <a:r>
              <a:rPr lang="cs-CZ" sz="36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Lack</a:t>
            </a:r>
            <a:r>
              <a:rPr lang="cs-CZ" sz="3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of</a:t>
            </a:r>
            <a:r>
              <a:rPr lang="cs-CZ" sz="3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data on </a:t>
            </a:r>
            <a:r>
              <a:rPr lang="cs-CZ" sz="36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outcomes</a:t>
            </a:r>
            <a:r>
              <a:rPr lang="cs-CZ" sz="3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in </a:t>
            </a:r>
            <a:r>
              <a:rPr lang="cs-CZ" sz="36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general</a:t>
            </a:r>
            <a:endParaRPr lang="cs-CZ" sz="3600" kern="0" dirty="0" smtClean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514350" indent="-514350" eaLnBrk="0" hangingPunct="0">
              <a:lnSpc>
                <a:spcPct val="150000"/>
              </a:lnSpc>
              <a:spcBef>
                <a:spcPct val="0"/>
              </a:spcBef>
              <a:buClr>
                <a:srgbClr val="1E4494"/>
              </a:buClr>
              <a:buFont typeface="+mj-lt"/>
              <a:buAutoNum type="arabicPeriod"/>
            </a:pPr>
            <a:r>
              <a:rPr lang="cs-CZ" sz="3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No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individual-level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data</a:t>
            </a:r>
          </a:p>
          <a:p>
            <a:pPr marL="514350" indent="-514350" eaLnBrk="0" hangingPunct="0">
              <a:lnSpc>
                <a:spcPct val="150000"/>
              </a:lnSpc>
              <a:spcBef>
                <a:spcPct val="0"/>
              </a:spcBef>
              <a:buClr>
                <a:srgbClr val="1E4494"/>
              </a:buClr>
              <a:buFont typeface="+mj-lt"/>
              <a:buAutoNum type="arabicPeriod"/>
            </a:pP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Uneven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treatment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within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the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unit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of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analysis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(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school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)</a:t>
            </a:r>
          </a:p>
          <a:p>
            <a:pPr marL="514350" indent="-514350" eaLnBrk="0" hangingPunct="0">
              <a:lnSpc>
                <a:spcPct val="150000"/>
              </a:lnSpc>
              <a:spcBef>
                <a:spcPct val="0"/>
              </a:spcBef>
              <a:buClr>
                <a:srgbClr val="1E4494"/>
              </a:buClr>
              <a:buFont typeface="+mj-lt"/>
              <a:buAutoNum type="arabicPeriod"/>
            </a:pP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Too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many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variables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that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can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affect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the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outcome</a:t>
            </a:r>
            <a:endParaRPr lang="cs-CZ" sz="36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514350" lvl="0" indent="-514350" eaLnBrk="0" hangingPunct="0">
              <a:lnSpc>
                <a:spcPct val="150000"/>
              </a:lnSpc>
              <a:spcBef>
                <a:spcPct val="0"/>
              </a:spcBef>
              <a:buClr>
                <a:srgbClr val="1E4494"/>
              </a:buClr>
              <a:buFont typeface="+mj-lt"/>
              <a:buAutoNum type="arabicPeriod"/>
            </a:pPr>
            <a:r>
              <a:rPr lang="cs-CZ" sz="36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Selection</a:t>
            </a:r>
            <a:r>
              <a:rPr lang="cs-CZ" sz="36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36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bias</a:t>
            </a:r>
            <a:r>
              <a:rPr lang="cs-CZ" sz="36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</a:p>
          <a:p>
            <a:endParaRPr lang="en-GB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9959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kern="0" dirty="0" err="1">
                <a:ea typeface="MS PGothic" pitchFamily="34" charset="-128"/>
              </a:rPr>
              <a:t>Lack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of</a:t>
            </a:r>
            <a:r>
              <a:rPr lang="cs-CZ" kern="0" dirty="0">
                <a:ea typeface="MS PGothic" pitchFamily="34" charset="-128"/>
              </a:rPr>
              <a:t> data on </a:t>
            </a:r>
            <a:r>
              <a:rPr lang="cs-CZ" kern="0" dirty="0" err="1">
                <a:ea typeface="MS PGothic" pitchFamily="34" charset="-128"/>
              </a:rPr>
              <a:t>outcomes</a:t>
            </a:r>
            <a:r>
              <a:rPr lang="cs-CZ" kern="0" dirty="0">
                <a:ea typeface="MS PGothic" pitchFamily="34" charset="-128"/>
              </a:rPr>
              <a:t> in </a:t>
            </a:r>
            <a:r>
              <a:rPr lang="cs-CZ" kern="0" dirty="0" err="1" smtClean="0">
                <a:ea typeface="MS PGothic" pitchFamily="34" charset="-128"/>
              </a:rPr>
              <a:t>general</a:t>
            </a:r>
            <a:endParaRPr lang="en-GB" dirty="0"/>
          </a:p>
        </p:txBody>
      </p:sp>
      <p:pic>
        <p:nvPicPr>
          <p:cNvPr id="1026" name="Picture 2" descr="school-house-icon-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68" y="2247631"/>
            <a:ext cx="22383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483729" y="4877624"/>
            <a:ext cx="206125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Existing</a:t>
            </a:r>
            <a:r>
              <a:rPr lang="cs-CZ" sz="2000" b="1" dirty="0" smtClean="0"/>
              <a:t> data </a:t>
            </a:r>
            <a:r>
              <a:rPr lang="cs-CZ" sz="2000" b="1" dirty="0" err="1" smtClean="0"/>
              <a:t>sources</a:t>
            </a:r>
            <a:endParaRPr lang="en-GB" sz="2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5633543" y="2247631"/>
            <a:ext cx="206125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New </a:t>
            </a:r>
            <a:r>
              <a:rPr lang="cs-CZ" sz="2000" b="1" dirty="0" err="1" smtClean="0"/>
              <a:t>qualitative</a:t>
            </a:r>
            <a:r>
              <a:rPr lang="cs-CZ" sz="2000" b="1" dirty="0" smtClean="0"/>
              <a:t> data</a:t>
            </a:r>
            <a:endParaRPr lang="en-GB" sz="2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33916" y="2247631"/>
            <a:ext cx="2061252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New </a:t>
            </a:r>
            <a:r>
              <a:rPr lang="cs-CZ" sz="2000" b="1" dirty="0" err="1" smtClean="0"/>
              <a:t>quantitative</a:t>
            </a:r>
            <a:r>
              <a:rPr lang="cs-CZ" sz="2000" b="1" dirty="0" smtClean="0"/>
              <a:t> data</a:t>
            </a:r>
            <a:endParaRPr lang="en-GB" sz="2000" b="1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3395168" y="2955517"/>
            <a:ext cx="517265" cy="163147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Přímá spojnice 9"/>
          <p:cNvCxnSpPr/>
          <p:nvPr/>
        </p:nvCxnSpPr>
        <p:spPr>
          <a:xfrm>
            <a:off x="3395168" y="2247631"/>
            <a:ext cx="1119187" cy="13580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V="1">
            <a:off x="4514355" y="2247631"/>
            <a:ext cx="1119188" cy="13580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 flipH="1">
            <a:off x="5201587" y="2955517"/>
            <a:ext cx="431956" cy="163147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H="1">
            <a:off x="3483729" y="4586990"/>
            <a:ext cx="428704" cy="29063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>
            <a:off x="5073949" y="4482059"/>
            <a:ext cx="471032" cy="3955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146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cs-CZ" kern="0" dirty="0" err="1">
                <a:ea typeface="MS PGothic" pitchFamily="34" charset="-128"/>
              </a:rPr>
              <a:t>Lack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of</a:t>
            </a:r>
            <a:r>
              <a:rPr lang="cs-CZ" kern="0" dirty="0">
                <a:ea typeface="MS PGothic" pitchFamily="34" charset="-128"/>
              </a:rPr>
              <a:t> data on </a:t>
            </a:r>
            <a:r>
              <a:rPr lang="cs-CZ" kern="0" dirty="0" err="1">
                <a:ea typeface="MS PGothic" pitchFamily="34" charset="-128"/>
              </a:rPr>
              <a:t>outcomes</a:t>
            </a:r>
            <a:r>
              <a:rPr lang="cs-CZ" kern="0" dirty="0">
                <a:ea typeface="MS PGothic" pitchFamily="34" charset="-128"/>
              </a:rPr>
              <a:t> in </a:t>
            </a:r>
            <a:r>
              <a:rPr lang="cs-CZ" kern="0" dirty="0" err="1" smtClean="0">
                <a:ea typeface="MS PGothic" pitchFamily="34" charset="-128"/>
              </a:rPr>
              <a:t>general</a:t>
            </a:r>
            <a:r>
              <a:rPr lang="cs-CZ" kern="0" dirty="0" smtClean="0">
                <a:ea typeface="MS PGothic" pitchFamily="34" charset="-128"/>
              </a:rPr>
              <a:t>: </a:t>
            </a:r>
            <a:r>
              <a:rPr lang="cs-CZ" kern="0" dirty="0" err="1" smtClean="0">
                <a:ea typeface="MS PGothic" pitchFamily="34" charset="-128"/>
              </a:rPr>
              <a:t>available</a:t>
            </a:r>
            <a:r>
              <a:rPr lang="cs-CZ" kern="0" dirty="0" smtClean="0">
                <a:ea typeface="MS PGothic" pitchFamily="34" charset="-128"/>
              </a:rPr>
              <a:t> </a:t>
            </a:r>
            <a:r>
              <a:rPr lang="cs-CZ" kern="0" dirty="0" err="1" smtClean="0">
                <a:ea typeface="MS PGothic" pitchFamily="34" charset="-128"/>
              </a:rPr>
              <a:t>sources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endParaRPr lang="cs-CZ" sz="29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lvl="0" eaLnBrk="0" hangingPunct="0">
              <a:lnSpc>
                <a:spcPts val="2400"/>
              </a:lnSpc>
              <a:spcBef>
                <a:spcPct val="0"/>
              </a:spcBef>
              <a:buClr>
                <a:srgbClr val="1E4494"/>
              </a:buClr>
            </a:pPr>
            <a:r>
              <a:rPr lang="cs-CZ" sz="2900" b="1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Existing</a:t>
            </a:r>
            <a:r>
              <a:rPr lang="cs-CZ" sz="29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d</a:t>
            </a:r>
            <a:r>
              <a:rPr lang="en-GB" sz="2900" b="1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ata</a:t>
            </a:r>
            <a:r>
              <a:rPr lang="en-GB" sz="2900" b="1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sources</a:t>
            </a:r>
            <a:endParaRPr lang="cs-CZ" sz="29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571500" lvl="2" indent="-457200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MA Monitoring </a:t>
            </a:r>
            <a:r>
              <a:rPr lang="cs-CZ" sz="29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system</a:t>
            </a: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(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thematic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,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financial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,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temporal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and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spacial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data on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projects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, data on </a:t>
            </a:r>
            <a:r>
              <a:rPr lang="cs-CZ" sz="29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treatment</a:t>
            </a:r>
            <a:r>
              <a:rPr lang="cs-CZ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groups</a:t>
            </a:r>
            <a:r>
              <a:rPr lang="cs-CZ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)</a:t>
            </a:r>
            <a:endParaRPr lang="cs-CZ" sz="29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571500" lvl="2" indent="-457200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Department </a:t>
            </a:r>
            <a:r>
              <a:rPr lang="cs-CZ" sz="29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of</a:t>
            </a: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Statistics</a:t>
            </a: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(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descriptive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and performance data on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schools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, data on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pupils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)</a:t>
            </a:r>
          </a:p>
          <a:p>
            <a:pPr marL="571500" lvl="2" indent="-457200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Czech </a:t>
            </a:r>
            <a:r>
              <a:rPr lang="cs-CZ" sz="29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School</a:t>
            </a: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b="1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Inspectorate</a:t>
            </a:r>
            <a:r>
              <a:rPr lang="cs-CZ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(</a:t>
            </a:r>
            <a:r>
              <a:rPr lang="cs-CZ" sz="29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international</a:t>
            </a:r>
            <a:r>
              <a:rPr lang="cs-CZ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tests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: PISA, TIMSS/PIRLS, TALIS;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literacy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exams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: 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reading, mathematical and social literacy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, ICT, STEM;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school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quality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evaluation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, s</a:t>
            </a:r>
            <a:r>
              <a:rPr lang="en-US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tandardized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tests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 err="1">
                <a:solidFill>
                  <a:schemeClr val="tx2"/>
                </a:solidFill>
                <a:latin typeface="+mn-lt"/>
                <a:ea typeface="MS PGothic" pitchFamily="34" charset="-128"/>
              </a:rPr>
              <a:t>for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all students 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in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cs-CZ" sz="29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the</a:t>
            </a:r>
            <a:r>
              <a:rPr lang="cs-CZ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US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5</a:t>
            </a:r>
            <a:r>
              <a:rPr lang="en-US" sz="2900" kern="0" baseline="3000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th</a:t>
            </a:r>
            <a:r>
              <a:rPr lang="en-US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and 9</a:t>
            </a:r>
            <a:r>
              <a:rPr lang="en-US" sz="2900" kern="0" baseline="3000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th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US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grade</a:t>
            </a:r>
            <a:r>
              <a:rPr lang="cs-CZ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)</a:t>
            </a:r>
            <a:endParaRPr lang="cs-CZ" sz="2900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pPr marL="571500" lvl="2" indent="-457200" eaLnBrk="0" hangingPunct="0">
              <a:lnSpc>
                <a:spcPts val="2400"/>
              </a:lnSpc>
              <a:spcBef>
                <a:spcPct val="0"/>
              </a:spcBef>
              <a:buClr>
                <a:srgbClr val="37ACDE"/>
              </a:buClr>
              <a:buFont typeface="Arial" panose="020B0604020202020204" pitchFamily="34" charset="0"/>
              <a:buChar char="•"/>
            </a:pPr>
            <a:r>
              <a:rPr lang="en-US" sz="2900" b="1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Center for Learning Outcomes Assessment 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(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Standardized </a:t>
            </a:r>
            <a:r>
              <a:rPr lang="cs-CZ" sz="2900" kern="0" dirty="0" err="1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secondary</a:t>
            </a:r>
            <a:r>
              <a:rPr lang="en-US" sz="2900" kern="0" dirty="0" smtClean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US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school entrance examination</a:t>
            </a:r>
            <a:r>
              <a:rPr lang="cs-CZ" sz="2900" kern="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)</a:t>
            </a:r>
            <a:endParaRPr lang="cs-CZ" sz="2900" b="1" kern="0" dirty="0">
              <a:solidFill>
                <a:schemeClr val="tx2"/>
              </a:solidFill>
              <a:latin typeface="+mn-lt"/>
              <a:ea typeface="MS PGothic" pitchFamily="34" charset="-128"/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20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477369"/>
            <a:ext cx="7886700" cy="898525"/>
          </a:xfrm>
        </p:spPr>
        <p:txBody>
          <a:bodyPr/>
          <a:lstStyle/>
          <a:p>
            <a:pPr algn="ctr"/>
            <a:r>
              <a:rPr lang="cs-CZ" kern="0" dirty="0" err="1">
                <a:ea typeface="MS PGothic" pitchFamily="34" charset="-128"/>
              </a:rPr>
              <a:t>Lack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of</a:t>
            </a:r>
            <a:r>
              <a:rPr lang="cs-CZ" kern="0" dirty="0">
                <a:ea typeface="MS PGothic" pitchFamily="34" charset="-128"/>
              </a:rPr>
              <a:t> data on </a:t>
            </a:r>
            <a:r>
              <a:rPr lang="cs-CZ" kern="0" dirty="0" err="1">
                <a:ea typeface="MS PGothic" pitchFamily="34" charset="-128"/>
              </a:rPr>
              <a:t>outcomes</a:t>
            </a:r>
            <a:r>
              <a:rPr lang="cs-CZ" kern="0" dirty="0">
                <a:ea typeface="MS PGothic" pitchFamily="34" charset="-128"/>
              </a:rPr>
              <a:t> in </a:t>
            </a:r>
            <a:r>
              <a:rPr lang="cs-CZ" kern="0" dirty="0" err="1">
                <a:ea typeface="MS PGothic" pitchFamily="34" charset="-128"/>
              </a:rPr>
              <a:t>general</a:t>
            </a:r>
            <a:r>
              <a:rPr lang="cs-CZ" kern="0" dirty="0">
                <a:ea typeface="MS PGothic" pitchFamily="34" charset="-128"/>
              </a:rPr>
              <a:t>: </a:t>
            </a:r>
            <a:r>
              <a:rPr lang="cs-CZ" kern="0" dirty="0" err="1">
                <a:ea typeface="MS PGothic" pitchFamily="34" charset="-128"/>
              </a:rPr>
              <a:t>available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sources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274164"/>
            <a:ext cx="7886700" cy="4555137"/>
          </a:xfrm>
        </p:spPr>
        <p:txBody>
          <a:bodyPr>
            <a:normAutofit fontScale="85000" lnSpcReduction="20000"/>
          </a:bodyPr>
          <a:lstStyle/>
          <a:p>
            <a:r>
              <a:rPr lang="cs-CZ" dirty="0" err="1" smtClean="0">
                <a:solidFill>
                  <a:schemeClr val="tx2"/>
                </a:solidFill>
              </a:rPr>
              <a:t>Literacy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exams</a:t>
            </a:r>
            <a:endParaRPr lang="cs-CZ" dirty="0" smtClean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2016: reading, mathematical and social literacy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2017: reading, mathematical and social literacy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2018: not planned yet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2019: reading, mathematical and social literacy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2020: foreign languages, ICT, STEM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2021: not planned yet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2022: foreign languages, ICT, </a:t>
            </a:r>
            <a:r>
              <a:rPr lang="en-US" dirty="0" smtClean="0">
                <a:solidFill>
                  <a:schemeClr val="tx2"/>
                </a:solidFill>
              </a:rPr>
              <a:t>STEM</a:t>
            </a:r>
            <a:endParaRPr lang="cs-CZ" dirty="0" smtClean="0">
              <a:solidFill>
                <a:schemeClr val="tx2"/>
              </a:solidFill>
            </a:endParaRPr>
          </a:p>
          <a:p>
            <a:pPr lvl="0"/>
            <a:r>
              <a:rPr lang="cs-CZ" dirty="0" smtClean="0">
                <a:solidFill>
                  <a:schemeClr val="tx2"/>
                </a:solidFill>
              </a:rPr>
              <a:t>International </a:t>
            </a:r>
            <a:r>
              <a:rPr lang="cs-CZ" dirty="0" err="1" smtClean="0">
                <a:solidFill>
                  <a:schemeClr val="tx2"/>
                </a:solidFill>
              </a:rPr>
              <a:t>tests</a:t>
            </a:r>
            <a:endParaRPr lang="cs-CZ" dirty="0" smtClean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2016: PIRLS, reading literacy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2018: PISA, reading, science, mathematical literacy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2019: TIMSS, science, mathematical literacy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2020: foreign languages, ICT, STEM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2021: PISA, reading, science, mathematical literacy</a:t>
            </a:r>
            <a:endParaRPr lang="cs-CZ" dirty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2021: PIRLS, reading </a:t>
            </a:r>
            <a:r>
              <a:rPr lang="en-US" dirty="0" smtClean="0">
                <a:solidFill>
                  <a:schemeClr val="tx2"/>
                </a:solidFill>
              </a:rPr>
              <a:t>literacy</a:t>
            </a:r>
            <a:endParaRPr lang="cs-CZ" dirty="0" smtClean="0">
              <a:solidFill>
                <a:schemeClr val="tx2"/>
              </a:solidFill>
            </a:endParaRP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chemeClr val="tx2"/>
                </a:solidFill>
              </a:rPr>
              <a:t>Standardized tests on all students of 4</a:t>
            </a:r>
            <a:r>
              <a:rPr lang="en-US" baseline="30000" dirty="0">
                <a:solidFill>
                  <a:schemeClr val="tx2"/>
                </a:solidFill>
              </a:rPr>
              <a:t>th</a:t>
            </a:r>
            <a:r>
              <a:rPr lang="en-US" dirty="0">
                <a:solidFill>
                  <a:schemeClr val="tx2"/>
                </a:solidFill>
              </a:rPr>
              <a:t> and 9</a:t>
            </a:r>
            <a:r>
              <a:rPr lang="en-US" baseline="30000" dirty="0">
                <a:solidFill>
                  <a:schemeClr val="tx2"/>
                </a:solidFill>
              </a:rPr>
              <a:t>th</a:t>
            </a:r>
            <a:r>
              <a:rPr lang="en-US" dirty="0">
                <a:solidFill>
                  <a:schemeClr val="tx2"/>
                </a:solidFill>
              </a:rPr>
              <a:t> grade (2017, 2021)</a:t>
            </a:r>
            <a:endParaRPr lang="cs-CZ" dirty="0">
              <a:solidFill>
                <a:schemeClr val="tx2"/>
              </a:solidFill>
            </a:endParaRP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chemeClr val="tx2"/>
                </a:solidFill>
              </a:rPr>
              <a:t>Standardized </a:t>
            </a:r>
            <a:r>
              <a:rPr lang="cs-CZ" dirty="0" err="1" smtClean="0">
                <a:solidFill>
                  <a:schemeClr val="tx2"/>
                </a:solidFill>
              </a:rPr>
              <a:t>secondary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school entrance </a:t>
            </a:r>
            <a:r>
              <a:rPr lang="en-US" dirty="0" smtClean="0">
                <a:solidFill>
                  <a:schemeClr val="tx2"/>
                </a:solidFill>
              </a:rPr>
              <a:t>examination</a:t>
            </a:r>
            <a:r>
              <a:rPr lang="cs-CZ" dirty="0" smtClean="0">
                <a:solidFill>
                  <a:schemeClr val="tx2"/>
                </a:solidFill>
              </a:rPr>
              <a:t> (</a:t>
            </a:r>
            <a:r>
              <a:rPr lang="cs-CZ" dirty="0" err="1" smtClean="0">
                <a:solidFill>
                  <a:schemeClr val="tx2"/>
                </a:solidFill>
              </a:rPr>
              <a:t>each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year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from</a:t>
            </a:r>
            <a:r>
              <a:rPr lang="cs-CZ" dirty="0" smtClean="0">
                <a:solidFill>
                  <a:schemeClr val="tx2"/>
                </a:solidFill>
              </a:rPr>
              <a:t> 2017)</a:t>
            </a:r>
            <a:endParaRPr lang="cs-CZ" dirty="0">
              <a:solidFill>
                <a:schemeClr val="tx2"/>
              </a:solidFill>
            </a:endParaRPr>
          </a:p>
          <a:p>
            <a:pPr lvl="0">
              <a:lnSpc>
                <a:spcPct val="70000"/>
              </a:lnSpc>
            </a:pPr>
            <a:endParaRPr lang="cs-CZ" dirty="0" smtClean="0">
              <a:solidFill>
                <a:schemeClr val="tx2"/>
              </a:solidFill>
            </a:endParaRPr>
          </a:p>
          <a:p>
            <a:pPr marL="342900" lvl="0" indent="-342900">
              <a:lnSpc>
                <a:spcPct val="70000"/>
              </a:lnSpc>
              <a:buFont typeface="Arial" panose="020B0604020202020204" pitchFamily="34" charset="0"/>
              <a:buChar char="•"/>
            </a:pPr>
            <a:endParaRPr lang="cs-CZ" dirty="0">
              <a:solidFill>
                <a:schemeClr val="tx2"/>
              </a:solidFill>
            </a:endParaRPr>
          </a:p>
          <a:p>
            <a:pPr lvl="0"/>
            <a:endParaRPr lang="cs-CZ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652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kern="0" dirty="0" err="1">
                <a:ea typeface="MS PGothic" pitchFamily="34" charset="-128"/>
              </a:rPr>
              <a:t>Lack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of</a:t>
            </a:r>
            <a:r>
              <a:rPr lang="cs-CZ" kern="0" dirty="0">
                <a:ea typeface="MS PGothic" pitchFamily="34" charset="-128"/>
              </a:rPr>
              <a:t> data on </a:t>
            </a:r>
            <a:r>
              <a:rPr lang="cs-CZ" kern="0" dirty="0" err="1">
                <a:ea typeface="MS PGothic" pitchFamily="34" charset="-128"/>
              </a:rPr>
              <a:t>outcomes</a:t>
            </a:r>
            <a:r>
              <a:rPr lang="cs-CZ" kern="0" dirty="0">
                <a:ea typeface="MS PGothic" pitchFamily="34" charset="-128"/>
              </a:rPr>
              <a:t> in </a:t>
            </a:r>
            <a:r>
              <a:rPr lang="cs-CZ" kern="0" dirty="0" err="1">
                <a:ea typeface="MS PGothic" pitchFamily="34" charset="-128"/>
              </a:rPr>
              <a:t>general</a:t>
            </a:r>
            <a:r>
              <a:rPr lang="cs-CZ" kern="0" dirty="0">
                <a:ea typeface="MS PGothic" pitchFamily="34" charset="-128"/>
              </a:rPr>
              <a:t>: </a:t>
            </a:r>
            <a:r>
              <a:rPr lang="cs-CZ" kern="0" dirty="0" err="1" smtClean="0">
                <a:ea typeface="MS PGothic" pitchFamily="34" charset="-128"/>
              </a:rPr>
              <a:t>new</a:t>
            </a:r>
            <a:r>
              <a:rPr lang="cs-CZ" kern="0" dirty="0" smtClean="0">
                <a:ea typeface="MS PGothic" pitchFamily="34" charset="-128"/>
              </a:rPr>
              <a:t> </a:t>
            </a:r>
            <a:r>
              <a:rPr lang="cs-CZ" kern="0" dirty="0" err="1" smtClean="0">
                <a:ea typeface="MS PGothic" pitchFamily="34" charset="-128"/>
              </a:rPr>
              <a:t>qualitative</a:t>
            </a:r>
            <a:r>
              <a:rPr lang="cs-CZ" kern="0" dirty="0" smtClean="0">
                <a:ea typeface="MS PGothic" pitchFamily="34" charset="-128"/>
              </a:rPr>
              <a:t> data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chemeClr val="tx2"/>
                </a:solidFill>
              </a:rPr>
              <a:t>Evaluation</a:t>
            </a:r>
            <a:r>
              <a:rPr lang="cs-CZ" b="1" dirty="0" smtClean="0">
                <a:solidFill>
                  <a:schemeClr val="tx2"/>
                </a:solidFill>
              </a:rPr>
              <a:t> </a:t>
            </a:r>
            <a:r>
              <a:rPr lang="cs-CZ" b="1" dirty="0" err="1" smtClean="0">
                <a:solidFill>
                  <a:schemeClr val="tx2"/>
                </a:solidFill>
              </a:rPr>
              <a:t>visits</a:t>
            </a:r>
            <a:endParaRPr lang="cs-CZ" b="1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Around</a:t>
            </a:r>
            <a:r>
              <a:rPr lang="cs-CZ" dirty="0" smtClean="0">
                <a:solidFill>
                  <a:schemeClr val="tx2"/>
                </a:solidFill>
              </a:rPr>
              <a:t> 50-100 </a:t>
            </a:r>
            <a:r>
              <a:rPr lang="cs-CZ" dirty="0" err="1" smtClean="0">
                <a:solidFill>
                  <a:schemeClr val="tx2"/>
                </a:solidFill>
              </a:rPr>
              <a:t>schools</a:t>
            </a:r>
            <a:r>
              <a:rPr lang="cs-CZ" dirty="0" smtClean="0">
                <a:solidFill>
                  <a:schemeClr val="tx2"/>
                </a:solidFill>
              </a:rPr>
              <a:t> a </a:t>
            </a:r>
            <a:r>
              <a:rPr lang="cs-CZ" dirty="0" err="1" smtClean="0">
                <a:solidFill>
                  <a:schemeClr val="tx2"/>
                </a:solidFill>
              </a:rPr>
              <a:t>year</a:t>
            </a:r>
            <a:endParaRPr lang="cs-CZ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Interviews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with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headteachers</a:t>
            </a:r>
            <a:r>
              <a:rPr lang="cs-CZ" dirty="0" smtClean="0">
                <a:solidFill>
                  <a:schemeClr val="tx2"/>
                </a:solidFill>
              </a:rPr>
              <a:t>, </a:t>
            </a:r>
            <a:r>
              <a:rPr lang="cs-CZ" dirty="0" err="1" smtClean="0">
                <a:solidFill>
                  <a:schemeClr val="tx2"/>
                </a:solidFill>
              </a:rPr>
              <a:t>treatment</a:t>
            </a:r>
            <a:r>
              <a:rPr lang="cs-CZ" dirty="0" smtClean="0">
                <a:solidFill>
                  <a:schemeClr val="tx2"/>
                </a:solidFill>
              </a:rPr>
              <a:t> and non-</a:t>
            </a:r>
            <a:r>
              <a:rPr lang="cs-CZ" dirty="0" err="1" smtClean="0">
                <a:solidFill>
                  <a:schemeClr val="tx2"/>
                </a:solidFill>
              </a:rPr>
              <a:t>treatment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groups</a:t>
            </a:r>
            <a:endParaRPr lang="cs-CZ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Observations</a:t>
            </a:r>
            <a:endParaRPr lang="cs-CZ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Evaluating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the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change</a:t>
            </a:r>
            <a:r>
              <a:rPr lang="cs-CZ" dirty="0" smtClean="0">
                <a:solidFill>
                  <a:schemeClr val="tx2"/>
                </a:solidFill>
              </a:rPr>
              <a:t> on </a:t>
            </a:r>
            <a:r>
              <a:rPr lang="cs-CZ" dirty="0" err="1" smtClean="0">
                <a:solidFill>
                  <a:schemeClr val="tx2"/>
                </a:solidFill>
              </a:rPr>
              <a:t>standardized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scales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081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kern="0" dirty="0" err="1">
                <a:ea typeface="MS PGothic" pitchFamily="34" charset="-128"/>
              </a:rPr>
              <a:t>Lack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of</a:t>
            </a:r>
            <a:r>
              <a:rPr lang="cs-CZ" kern="0" dirty="0">
                <a:ea typeface="MS PGothic" pitchFamily="34" charset="-128"/>
              </a:rPr>
              <a:t> data on </a:t>
            </a:r>
            <a:r>
              <a:rPr lang="cs-CZ" kern="0" dirty="0" err="1">
                <a:ea typeface="MS PGothic" pitchFamily="34" charset="-128"/>
              </a:rPr>
              <a:t>outcomes</a:t>
            </a:r>
            <a:r>
              <a:rPr lang="cs-CZ" kern="0" dirty="0">
                <a:ea typeface="MS PGothic" pitchFamily="34" charset="-128"/>
              </a:rPr>
              <a:t> in </a:t>
            </a:r>
            <a:r>
              <a:rPr lang="cs-CZ" kern="0" dirty="0" err="1">
                <a:ea typeface="MS PGothic" pitchFamily="34" charset="-128"/>
              </a:rPr>
              <a:t>general</a:t>
            </a:r>
            <a:r>
              <a:rPr lang="cs-CZ" kern="0" dirty="0">
                <a:ea typeface="MS PGothic" pitchFamily="34" charset="-128"/>
              </a:rPr>
              <a:t>: </a:t>
            </a:r>
            <a:r>
              <a:rPr lang="cs-CZ" kern="0" dirty="0" err="1">
                <a:ea typeface="MS PGothic" pitchFamily="34" charset="-128"/>
              </a:rPr>
              <a:t>new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 smtClean="0">
                <a:ea typeface="MS PGothic" pitchFamily="34" charset="-128"/>
              </a:rPr>
              <a:t>quantitave</a:t>
            </a:r>
            <a:r>
              <a:rPr lang="cs-CZ" kern="0" dirty="0" smtClean="0">
                <a:ea typeface="MS PGothic" pitchFamily="34" charset="-128"/>
              </a:rPr>
              <a:t> </a:t>
            </a:r>
            <a:r>
              <a:rPr lang="cs-CZ" kern="0" dirty="0">
                <a:ea typeface="MS PGothic" pitchFamily="34" charset="-128"/>
              </a:rPr>
              <a:t>data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chemeClr val="tx2"/>
                </a:solidFill>
              </a:rPr>
              <a:t>Surveys</a:t>
            </a:r>
            <a:endParaRPr lang="cs-CZ" b="1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Longitudinal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survey</a:t>
            </a:r>
            <a:r>
              <a:rPr lang="cs-CZ" dirty="0" smtClean="0">
                <a:solidFill>
                  <a:schemeClr val="tx2"/>
                </a:solidFill>
              </a:rPr>
              <a:t> 2018 –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Key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competences</a:t>
            </a:r>
            <a:endParaRPr lang="cs-CZ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School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inclusion</a:t>
            </a:r>
            <a:endParaRPr lang="cs-CZ" dirty="0" smtClean="0">
              <a:solidFill>
                <a:schemeClr val="tx2"/>
              </a:solidFill>
            </a:endParaRPr>
          </a:p>
          <a:p>
            <a:endParaRPr lang="cs-CZ" dirty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…and </a:t>
            </a:r>
            <a:r>
              <a:rPr lang="cs-CZ" dirty="0" err="1" smtClean="0">
                <a:solidFill>
                  <a:schemeClr val="tx2"/>
                </a:solidFill>
              </a:rPr>
              <a:t>every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missing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aspect</a:t>
            </a:r>
            <a:r>
              <a:rPr lang="cs-CZ" dirty="0" smtClean="0">
                <a:solidFill>
                  <a:schemeClr val="tx2"/>
                </a:solidFill>
              </a:rPr>
              <a:t> to </a:t>
            </a:r>
            <a:r>
              <a:rPr lang="cs-CZ" dirty="0" err="1" smtClean="0">
                <a:solidFill>
                  <a:schemeClr val="tx2"/>
                </a:solidFill>
              </a:rPr>
              <a:t>evaluate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all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the</a:t>
            </a:r>
            <a:r>
              <a:rPr lang="cs-CZ" dirty="0" smtClean="0">
                <a:solidFill>
                  <a:schemeClr val="tx2"/>
                </a:solidFill>
              </a:rPr>
              <a:t> 53 </a:t>
            </a:r>
            <a:r>
              <a:rPr lang="cs-CZ" dirty="0" err="1" smtClean="0">
                <a:solidFill>
                  <a:schemeClr val="tx2"/>
                </a:solidFill>
              </a:rPr>
              <a:t>expected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results</a:t>
            </a:r>
            <a:endParaRPr lang="cs-CZ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884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No </a:t>
            </a:r>
            <a:r>
              <a:rPr lang="cs-CZ" dirty="0" err="1" smtClean="0"/>
              <a:t>individual</a:t>
            </a:r>
            <a:r>
              <a:rPr lang="cs-CZ" dirty="0" smtClean="0"/>
              <a:t> data and </a:t>
            </a:r>
            <a:r>
              <a:rPr lang="cs-CZ" dirty="0" err="1" smtClean="0"/>
              <a:t>eneven</a:t>
            </a:r>
            <a:r>
              <a:rPr lang="cs-CZ" dirty="0" smtClean="0"/>
              <a:t> </a:t>
            </a:r>
            <a:r>
              <a:rPr lang="cs-CZ" kern="0" dirty="0" err="1">
                <a:ea typeface="MS PGothic" pitchFamily="34" charset="-128"/>
              </a:rPr>
              <a:t>treatment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within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the</a:t>
            </a:r>
            <a:r>
              <a:rPr lang="cs-CZ" kern="0" dirty="0">
                <a:ea typeface="MS PGothic" pitchFamily="34" charset="-128"/>
              </a:rPr>
              <a:t> unit </a:t>
            </a:r>
            <a:r>
              <a:rPr lang="cs-CZ" kern="0" dirty="0" err="1">
                <a:ea typeface="MS PGothic" pitchFamily="34" charset="-128"/>
              </a:rPr>
              <a:t>of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analysis</a:t>
            </a:r>
            <a:r>
              <a:rPr lang="cs-CZ" kern="0" dirty="0">
                <a:ea typeface="MS PGothic" pitchFamily="34" charset="-128"/>
              </a:rPr>
              <a:t> (</a:t>
            </a:r>
            <a:r>
              <a:rPr lang="cs-CZ" kern="0" dirty="0" err="1">
                <a:ea typeface="MS PGothic" pitchFamily="34" charset="-128"/>
              </a:rPr>
              <a:t>school</a:t>
            </a:r>
            <a:r>
              <a:rPr lang="cs-CZ" kern="0" dirty="0">
                <a:ea typeface="MS PGothic" pitchFamily="34" charset="-128"/>
              </a:rPr>
              <a:t>)</a:t>
            </a:r>
            <a:r>
              <a:rPr lang="cs-CZ" dirty="0" smtClean="0"/>
              <a:t> </a:t>
            </a:r>
            <a:endParaRPr lang="en-GB" dirty="0"/>
          </a:p>
        </p:txBody>
      </p:sp>
      <p:pic>
        <p:nvPicPr>
          <p:cNvPr id="4" name="Picture 2" descr="school-house-icon-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68" y="2247631"/>
            <a:ext cx="22383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ál 4"/>
          <p:cNvSpPr/>
          <p:nvPr/>
        </p:nvSpPr>
        <p:spPr>
          <a:xfrm>
            <a:off x="2503357" y="2006448"/>
            <a:ext cx="1184223" cy="1199213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ál 5"/>
          <p:cNvSpPr/>
          <p:nvPr/>
        </p:nvSpPr>
        <p:spPr>
          <a:xfrm>
            <a:off x="5633540" y="2006448"/>
            <a:ext cx="1184223" cy="1199213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ál 6"/>
          <p:cNvSpPr/>
          <p:nvPr/>
        </p:nvSpPr>
        <p:spPr>
          <a:xfrm>
            <a:off x="5633543" y="3546609"/>
            <a:ext cx="1184223" cy="1199213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ovéPole 7"/>
          <p:cNvSpPr txBox="1"/>
          <p:nvPr/>
        </p:nvSpPr>
        <p:spPr>
          <a:xfrm>
            <a:off x="1514007" y="3822492"/>
            <a:ext cx="2173573" cy="92333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b="1" dirty="0" err="1" smtClean="0"/>
              <a:t>Estimating</a:t>
            </a:r>
            <a:r>
              <a:rPr lang="cs-CZ" b="1" dirty="0" smtClean="0"/>
              <a:t>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share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b="1" dirty="0" err="1" smtClean="0"/>
              <a:t>pupils</a:t>
            </a:r>
            <a:r>
              <a:rPr lang="cs-CZ" b="1" dirty="0" smtClean="0"/>
              <a:t> </a:t>
            </a:r>
            <a:r>
              <a:rPr lang="cs-CZ" b="1" dirty="0" err="1" smtClean="0"/>
              <a:t>affected</a:t>
            </a:r>
            <a:r>
              <a:rPr lang="cs-CZ" b="1" dirty="0" smtClean="0"/>
              <a:t> by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intervention</a:t>
            </a:r>
            <a:endParaRPr lang="en-GB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2555821" y="2149651"/>
            <a:ext cx="1049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30 %</a:t>
            </a:r>
          </a:p>
          <a:p>
            <a:pPr algn="ctr"/>
            <a:r>
              <a:rPr lang="cs-CZ" b="1" dirty="0" err="1" smtClean="0"/>
              <a:t>Reading</a:t>
            </a:r>
            <a:endParaRPr lang="cs-CZ" b="1" dirty="0" smtClean="0"/>
          </a:p>
          <a:p>
            <a:pPr algn="ctr"/>
            <a:r>
              <a:rPr lang="cs-CZ" b="1" dirty="0" err="1" smtClean="0"/>
              <a:t>literacy</a:t>
            </a:r>
            <a:endParaRPr lang="en-GB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700998" y="2282888"/>
            <a:ext cx="104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45 %</a:t>
            </a:r>
          </a:p>
          <a:p>
            <a:pPr algn="ctr"/>
            <a:r>
              <a:rPr lang="cs-CZ" sz="1600" b="1" dirty="0" err="1" smtClean="0"/>
              <a:t>Numeracy</a:t>
            </a:r>
            <a:endParaRPr lang="en-GB" sz="16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700998" y="3669161"/>
            <a:ext cx="1049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10 %</a:t>
            </a:r>
          </a:p>
          <a:p>
            <a:pPr algn="ctr"/>
            <a:r>
              <a:rPr lang="cs-CZ" b="1" dirty="0" err="1" smtClean="0"/>
              <a:t>Foreign</a:t>
            </a:r>
            <a:r>
              <a:rPr lang="cs-CZ" b="1" dirty="0" smtClean="0"/>
              <a:t> </a:t>
            </a:r>
            <a:r>
              <a:rPr lang="cs-CZ" b="1" dirty="0" err="1" smtClean="0"/>
              <a:t>language</a:t>
            </a:r>
            <a:endParaRPr lang="en-GB" b="1" dirty="0"/>
          </a:p>
        </p:txBody>
      </p:sp>
      <p:pic>
        <p:nvPicPr>
          <p:cNvPr id="2050" name="Picture 2" descr="C:\Users\Kuba\Downloads\029-pictogram-illustr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759" y="4809521"/>
            <a:ext cx="3887191" cy="119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49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549275" y="1657949"/>
            <a:ext cx="75819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 Light" pitchFamily="34" charset="0"/>
                <a:cs typeface="Arial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cs-CZ" sz="2800" b="1" dirty="0" smtClean="0">
                <a:solidFill>
                  <a:srgbClr val="428D96"/>
                </a:solidFill>
                <a:latin typeface="Calibri" pitchFamily="34" charset="0"/>
              </a:rPr>
              <a:t>Evaluation of ESF Interventions in Education</a:t>
            </a:r>
            <a:r>
              <a:rPr lang="cs-CZ" altLang="cs-CZ" sz="2800" b="1" dirty="0" smtClean="0">
                <a:solidFill>
                  <a:srgbClr val="428D96"/>
                </a:solidFill>
                <a:latin typeface="Calibri" pitchFamily="34" charset="0"/>
              </a:rPr>
              <a:t>: T</a:t>
            </a:r>
            <a:r>
              <a:rPr lang="en-US" altLang="cs-CZ" sz="2800" b="1" dirty="0" smtClean="0">
                <a:solidFill>
                  <a:srgbClr val="428D96"/>
                </a:solidFill>
                <a:latin typeface="Calibri" pitchFamily="34" charset="0"/>
              </a:rPr>
              <a:t>he Challenges and How We Face Them</a:t>
            </a:r>
            <a:endParaRPr lang="cs-CZ" altLang="cs-CZ" sz="2800" b="1" dirty="0" smtClean="0">
              <a:solidFill>
                <a:srgbClr val="428D96"/>
              </a:solidFill>
              <a:latin typeface="Calibri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cs-CZ" altLang="cs-CZ" sz="2800" b="1" dirty="0">
                <a:solidFill>
                  <a:srgbClr val="428D96"/>
                </a:solidFill>
                <a:latin typeface="Calibri" pitchFamily="34" charset="0"/>
              </a:rPr>
              <a:t>Prague, </a:t>
            </a:r>
            <a:r>
              <a:rPr lang="cs-CZ" altLang="cs-CZ" sz="2800" b="1" dirty="0" smtClean="0">
                <a:solidFill>
                  <a:srgbClr val="428D96"/>
                </a:solidFill>
                <a:latin typeface="Calibri" pitchFamily="34" charset="0"/>
              </a:rPr>
              <a:t>3 </a:t>
            </a:r>
            <a:r>
              <a:rPr lang="cs-CZ" altLang="cs-CZ" sz="2800" b="1" dirty="0" err="1">
                <a:solidFill>
                  <a:srgbClr val="428D96"/>
                </a:solidFill>
                <a:latin typeface="Calibri" pitchFamily="34" charset="0"/>
              </a:rPr>
              <a:t>October</a:t>
            </a:r>
            <a:r>
              <a:rPr lang="cs-CZ" altLang="cs-CZ" sz="2800" b="1" dirty="0">
                <a:solidFill>
                  <a:srgbClr val="428D96"/>
                </a:solidFill>
                <a:latin typeface="Calibri" pitchFamily="34" charset="0"/>
              </a:rPr>
              <a:t> 2018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cs-CZ" altLang="cs-CZ" sz="2800" b="1" dirty="0">
              <a:solidFill>
                <a:srgbClr val="428D96"/>
              </a:solidFill>
              <a:latin typeface="Calibri" pitchFamily="34" charset="0"/>
            </a:endParaRPr>
          </a:p>
        </p:txBody>
      </p:sp>
      <p:pic>
        <p:nvPicPr>
          <p:cNvPr id="17412" name="Zástupný symbol pro obsah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5832475"/>
            <a:ext cx="462915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en-US" altLang="cs-CZ" b="1" dirty="0">
                <a:solidFill>
                  <a:srgbClr val="428D96"/>
                </a:solidFill>
              </a:rPr>
              <a:t>Evaluation of ESF Interventions in Education</a:t>
            </a:r>
            <a:r>
              <a:rPr lang="cs-CZ" altLang="cs-CZ" b="1" dirty="0">
                <a:solidFill>
                  <a:srgbClr val="428D96"/>
                </a:solidFill>
              </a:rPr>
              <a:t>: T</a:t>
            </a:r>
            <a:r>
              <a:rPr lang="en-US" altLang="cs-CZ" b="1" dirty="0">
                <a:solidFill>
                  <a:srgbClr val="428D96"/>
                </a:solidFill>
              </a:rPr>
              <a:t>he Challenges and How We Face Them</a:t>
            </a:r>
            <a:endParaRPr lang="cs-CZ" altLang="cs-CZ" b="1" dirty="0">
              <a:solidFill>
                <a:srgbClr val="428D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eaLnBrk="0" hangingPunct="0">
              <a:lnSpc>
                <a:spcPct val="150000"/>
              </a:lnSpc>
              <a:buClr>
                <a:srgbClr val="1E4494"/>
              </a:buClr>
            </a:pPr>
            <a:r>
              <a:rPr lang="cs-CZ" kern="0" dirty="0" err="1">
                <a:ea typeface="MS PGothic" pitchFamily="34" charset="-128"/>
              </a:rPr>
              <a:t>Too</a:t>
            </a:r>
            <a:r>
              <a:rPr lang="cs-CZ" kern="0" dirty="0">
                <a:ea typeface="MS PGothic" pitchFamily="34" charset="-128"/>
              </a:rPr>
              <a:t> many </a:t>
            </a:r>
            <a:r>
              <a:rPr lang="cs-CZ" kern="0" dirty="0" err="1">
                <a:ea typeface="MS PGothic" pitchFamily="34" charset="-128"/>
              </a:rPr>
              <a:t>variables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that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can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affect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the</a:t>
            </a:r>
            <a:r>
              <a:rPr lang="cs-CZ" kern="0" dirty="0">
                <a:ea typeface="MS PGothic" pitchFamily="34" charset="-128"/>
              </a:rPr>
              <a:t> </a:t>
            </a:r>
            <a:r>
              <a:rPr lang="cs-CZ" kern="0" dirty="0" err="1">
                <a:ea typeface="MS PGothic" pitchFamily="34" charset="-128"/>
              </a:rPr>
              <a:t>outcome</a:t>
            </a:r>
            <a:endParaRPr lang="cs-CZ" kern="0" dirty="0">
              <a:ea typeface="MS PGothic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Tracing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the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project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history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of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every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school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back</a:t>
            </a:r>
            <a:r>
              <a:rPr lang="cs-CZ" dirty="0" smtClean="0">
                <a:solidFill>
                  <a:schemeClr val="tx2"/>
                </a:solidFill>
              </a:rPr>
              <a:t> to 2007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tx2"/>
                </a:solidFill>
              </a:rPr>
              <a:t>Collecting</a:t>
            </a:r>
            <a:r>
              <a:rPr lang="cs-CZ" dirty="0" smtClean="0">
                <a:solidFill>
                  <a:schemeClr val="tx2"/>
                </a:solidFill>
              </a:rPr>
              <a:t> and </a:t>
            </a:r>
            <a:r>
              <a:rPr lang="cs-CZ" dirty="0" err="1" smtClean="0">
                <a:solidFill>
                  <a:schemeClr val="tx2"/>
                </a:solidFill>
              </a:rPr>
              <a:t>considering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all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available</a:t>
            </a:r>
            <a:r>
              <a:rPr lang="cs-CZ" dirty="0" smtClean="0">
                <a:solidFill>
                  <a:schemeClr val="tx2"/>
                </a:solidFill>
              </a:rPr>
              <a:t> data </a:t>
            </a:r>
            <a:r>
              <a:rPr lang="cs-CZ" dirty="0" err="1" smtClean="0">
                <a:solidFill>
                  <a:schemeClr val="tx2"/>
                </a:solidFill>
              </a:rPr>
              <a:t>concerning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the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context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of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each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school</a:t>
            </a:r>
            <a:r>
              <a:rPr lang="cs-CZ" dirty="0" smtClean="0">
                <a:solidFill>
                  <a:schemeClr val="tx2"/>
                </a:solidFill>
              </a:rPr>
              <a:t> (so far, </a:t>
            </a:r>
            <a:r>
              <a:rPr lang="cs-CZ" dirty="0" err="1" smtClean="0">
                <a:solidFill>
                  <a:schemeClr val="tx2"/>
                </a:solidFill>
              </a:rPr>
              <a:t>there</a:t>
            </a:r>
            <a:r>
              <a:rPr lang="cs-CZ" dirty="0" smtClean="0">
                <a:solidFill>
                  <a:schemeClr val="tx2"/>
                </a:solidFill>
              </a:rPr>
              <a:t> are </a:t>
            </a:r>
            <a:r>
              <a:rPr lang="cs-CZ" dirty="0" err="1" smtClean="0">
                <a:solidFill>
                  <a:schemeClr val="tx2"/>
                </a:solidFill>
              </a:rPr>
              <a:t>around</a:t>
            </a:r>
            <a:r>
              <a:rPr lang="cs-CZ" dirty="0" smtClean="0">
                <a:solidFill>
                  <a:schemeClr val="tx2"/>
                </a:solidFill>
              </a:rPr>
              <a:t> 1,500 </a:t>
            </a:r>
            <a:r>
              <a:rPr lang="cs-CZ" dirty="0" err="1" smtClean="0">
                <a:solidFill>
                  <a:schemeClr val="tx2"/>
                </a:solidFill>
              </a:rPr>
              <a:t>variables</a:t>
            </a:r>
            <a:r>
              <a:rPr lang="cs-CZ" dirty="0" smtClean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495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Selection</a:t>
            </a:r>
            <a:r>
              <a:rPr lang="cs-CZ" dirty="0" smtClean="0"/>
              <a:t> </a:t>
            </a:r>
            <a:r>
              <a:rPr lang="cs-CZ" dirty="0" err="1" smtClean="0"/>
              <a:t>bias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The projects are not randomly assigned, the selection of project activities in a particular project is not random either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Pipeline approach: the schools showed interest to participate in the intervention but they started their projects at different points (in waves following the school year cycle)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Geographical discontinuity : in the zero wave, schools in Prague were not eligible for the treatment while the schools in the Central Bohemian Region surrounding Prague were eligible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Matching (selecting the schools with the same characteristics based on data on the context and project history of each school)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Collaboration with Centre for Research on Impact Evaluation (Data Fitness Initiative)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22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Results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2"/>
                </a:solidFill>
              </a:rPr>
              <a:t>Conclusive</a:t>
            </a:r>
            <a:r>
              <a:rPr lang="cs-CZ" sz="2800" dirty="0" smtClean="0">
                <a:solidFill>
                  <a:schemeClr val="tx2"/>
                </a:solidFill>
              </a:rPr>
              <a:t> data </a:t>
            </a:r>
            <a:r>
              <a:rPr lang="cs-CZ" sz="2800" dirty="0" err="1" smtClean="0">
                <a:solidFill>
                  <a:schemeClr val="tx2"/>
                </a:solidFill>
              </a:rPr>
              <a:t>available</a:t>
            </a:r>
            <a:r>
              <a:rPr lang="cs-CZ" sz="2800" dirty="0" smtClean="0">
                <a:solidFill>
                  <a:schemeClr val="tx2"/>
                </a:solidFill>
              </a:rPr>
              <a:t> in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2"/>
                </a:solidFill>
              </a:rPr>
              <a:t>First</a:t>
            </a:r>
            <a:r>
              <a:rPr lang="cs-CZ" sz="2800" dirty="0" smtClean="0">
                <a:solidFill>
                  <a:schemeClr val="tx2"/>
                </a:solidFill>
              </a:rPr>
              <a:t> data on </a:t>
            </a:r>
            <a:r>
              <a:rPr lang="cs-CZ" sz="2800" dirty="0" err="1" smtClean="0">
                <a:solidFill>
                  <a:schemeClr val="tx2"/>
                </a:solidFill>
              </a:rPr>
              <a:t>the</a:t>
            </a:r>
            <a:r>
              <a:rPr lang="cs-CZ" sz="2800" dirty="0" smtClean="0">
                <a:solidFill>
                  <a:schemeClr val="tx2"/>
                </a:solidFill>
              </a:rPr>
              <a:t> </a:t>
            </a:r>
            <a:r>
              <a:rPr lang="cs-CZ" sz="2800" dirty="0" err="1" smtClean="0">
                <a:solidFill>
                  <a:schemeClr val="tx2"/>
                </a:solidFill>
              </a:rPr>
              <a:t>impact</a:t>
            </a:r>
            <a:r>
              <a:rPr lang="cs-CZ" sz="2800" dirty="0" smtClean="0">
                <a:solidFill>
                  <a:schemeClr val="tx2"/>
                </a:solidFill>
              </a:rPr>
              <a:t> </a:t>
            </a:r>
            <a:r>
              <a:rPr lang="cs-CZ" sz="2800" dirty="0" err="1" smtClean="0">
                <a:solidFill>
                  <a:schemeClr val="tx2"/>
                </a:solidFill>
              </a:rPr>
              <a:t>available</a:t>
            </a:r>
            <a:r>
              <a:rPr lang="cs-CZ" sz="2800" dirty="0" smtClean="0">
                <a:solidFill>
                  <a:schemeClr val="tx2"/>
                </a:solidFill>
              </a:rPr>
              <a:t> in 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8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2"/>
              </a:solidFill>
            </a:endParaRPr>
          </a:p>
          <a:p>
            <a:pPr algn="ctr"/>
            <a:r>
              <a:rPr lang="cs-CZ" sz="2800" b="1" dirty="0" err="1" smtClean="0">
                <a:solidFill>
                  <a:schemeClr val="tx2"/>
                </a:solidFill>
              </a:rPr>
              <a:t>Thank</a:t>
            </a: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800" b="1" dirty="0" err="1" smtClean="0">
                <a:solidFill>
                  <a:schemeClr val="tx2"/>
                </a:solidFill>
              </a:rPr>
              <a:t>you</a:t>
            </a: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800" b="1" dirty="0" err="1" smtClean="0">
                <a:solidFill>
                  <a:schemeClr val="tx2"/>
                </a:solidFill>
              </a:rPr>
              <a:t>for</a:t>
            </a: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800" b="1" dirty="0" err="1" smtClean="0">
                <a:solidFill>
                  <a:schemeClr val="tx2"/>
                </a:solidFill>
              </a:rPr>
              <a:t>your</a:t>
            </a: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800" b="1" dirty="0" err="1" smtClean="0">
                <a:solidFill>
                  <a:schemeClr val="tx2"/>
                </a:solidFill>
              </a:rPr>
              <a:t>attention</a:t>
            </a:r>
            <a:endParaRPr lang="cs-CZ" sz="2800" b="1" dirty="0" smtClean="0">
              <a:solidFill>
                <a:schemeClr val="tx2"/>
              </a:solidFill>
            </a:endParaRPr>
          </a:p>
          <a:p>
            <a:pPr algn="ctr"/>
            <a:r>
              <a:rPr lang="cs-CZ" sz="2800" b="1" dirty="0" smtClean="0">
                <a:solidFill>
                  <a:schemeClr val="tx2"/>
                </a:solidFill>
              </a:rPr>
              <a:t>Jakub.vrobel@msmt.cz</a:t>
            </a:r>
            <a:endParaRPr lang="cs-CZ" sz="2800" b="1" dirty="0">
              <a:solidFill>
                <a:schemeClr val="tx2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187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cs-CZ" dirty="0" smtClean="0">
                <a:cs typeface="Arial" charset="0"/>
              </a:rPr>
              <a:t>Introduction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700" b="1" dirty="0" smtClean="0">
                <a:solidFill>
                  <a:schemeClr val="tx2"/>
                </a:solidFill>
                <a:latin typeface="+mn-lt"/>
              </a:rPr>
              <a:t>Who we are: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Operational </a:t>
            </a:r>
            <a:r>
              <a:rPr lang="en-US" sz="1700" dirty="0" err="1" smtClean="0">
                <a:solidFill>
                  <a:schemeClr val="tx2"/>
                </a:solidFill>
                <a:latin typeface="+mn-lt"/>
              </a:rPr>
              <a:t>Programme</a:t>
            </a: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 Research, Development and Education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 (</a:t>
            </a:r>
            <a:r>
              <a:rPr lang="cs-CZ" sz="1700" dirty="0" err="1" smtClean="0">
                <a:solidFill>
                  <a:schemeClr val="tx2"/>
                </a:solidFill>
                <a:latin typeface="+mn-lt"/>
              </a:rPr>
              <a:t>funded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 by ESF, ERDF and </a:t>
            </a:r>
            <a:r>
              <a:rPr lang="cs-CZ" sz="1700" dirty="0" err="1" smtClean="0">
                <a:solidFill>
                  <a:schemeClr val="tx2"/>
                </a:solidFill>
                <a:latin typeface="+mn-lt"/>
              </a:rPr>
              <a:t>the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 Czech </a:t>
            </a:r>
            <a:r>
              <a:rPr lang="cs-CZ" sz="1700" dirty="0" err="1" smtClean="0">
                <a:solidFill>
                  <a:schemeClr val="tx2"/>
                </a:solidFill>
                <a:latin typeface="+mn-lt"/>
              </a:rPr>
              <a:t>national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 budget)</a:t>
            </a:r>
            <a:endParaRPr lang="en-US" sz="1700" dirty="0" smtClean="0">
              <a:solidFill>
                <a:schemeClr val="tx2"/>
              </a:solidFill>
              <a:latin typeface="+mn-lt"/>
            </a:endParaRPr>
          </a:p>
          <a:p>
            <a:pPr marL="285750" indent="-28575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Managing Authority: Ministry of Education, Youth and Sports of the Czech Republic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700" b="1" dirty="0" smtClean="0">
                <a:solidFill>
                  <a:schemeClr val="tx2"/>
                </a:solidFill>
                <a:latin typeface="+mn-lt"/>
              </a:rPr>
              <a:t>What we support: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1700" dirty="0" err="1" smtClean="0">
                <a:solidFill>
                  <a:schemeClr val="tx2"/>
                </a:solidFill>
                <a:latin typeface="+mn-lt"/>
              </a:rPr>
              <a:t>Under</a:t>
            </a: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 priority axis 3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 „</a:t>
            </a: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Equal access to high-quality pre-school, primary and secondary education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“</a:t>
            </a: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 we support 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Promoting social inclusion, combating poverty and any discrimination 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Investing in education, training and vocational training for skills and lifelong learning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1700" b="1" dirty="0" smtClean="0">
                <a:solidFill>
                  <a:schemeClr val="tx2"/>
                </a:solidFill>
                <a:latin typeface="+mn-lt"/>
              </a:rPr>
              <a:t>Allocation</a:t>
            </a:r>
            <a:r>
              <a:rPr lang="cs-CZ" sz="1700" b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700" b="1" dirty="0" err="1" smtClean="0">
                <a:solidFill>
                  <a:schemeClr val="tx2"/>
                </a:solidFill>
                <a:latin typeface="+mn-lt"/>
              </a:rPr>
              <a:t>for</a:t>
            </a:r>
            <a:r>
              <a:rPr lang="cs-CZ" sz="1700" b="1" dirty="0" smtClean="0">
                <a:solidFill>
                  <a:schemeClr val="tx2"/>
                </a:solidFill>
                <a:latin typeface="+mn-lt"/>
              </a:rPr>
              <a:t> priority axis 3</a:t>
            </a:r>
            <a:endParaRPr lang="en-US" sz="1700" b="1" dirty="0" smtClean="0">
              <a:solidFill>
                <a:schemeClr val="tx2"/>
              </a:solidFill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cs-CZ" sz="1700" dirty="0" err="1" smtClean="0">
                <a:solidFill>
                  <a:schemeClr val="tx2"/>
                </a:solidFill>
                <a:latin typeface="+mn-lt"/>
              </a:rPr>
              <a:t>Approx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.</a:t>
            </a:r>
            <a:r>
              <a:rPr lang="en-US" sz="17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EUR 1bn</a:t>
            </a:r>
            <a:endParaRPr lang="en-US" sz="1700" dirty="0" smtClean="0">
              <a:solidFill>
                <a:schemeClr val="tx2"/>
              </a:solidFill>
              <a:latin typeface="+mn-lt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800" dirty="0" smtClean="0">
              <a:solidFill>
                <a:schemeClr val="tx2"/>
              </a:solidFill>
              <a:latin typeface="+mn-lt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800" dirty="0" smtClean="0">
              <a:solidFill>
                <a:schemeClr val="tx2"/>
              </a:solidFill>
              <a:latin typeface="+mn-lt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8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34549"/>
            <a:ext cx="7886700" cy="4003675"/>
          </a:xfr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7648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OP RDE Priority axis 3: Equal access to high-quality pre-school, primary and secondary education</a:t>
            </a:r>
            <a:br>
              <a:rPr lang="en-US" dirty="0" smtClean="0"/>
            </a:b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smtClean="0"/>
              <a:t>Plenty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en-US" dirty="0" smtClean="0"/>
              <a:t>interventions to evaluate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948721"/>
            <a:ext cx="7886700" cy="3880579"/>
          </a:xfrm>
        </p:spPr>
        <p:txBody>
          <a:bodyPr/>
          <a:lstStyle/>
          <a:p>
            <a:r>
              <a:rPr lang="cs-CZ" dirty="0" err="1" smtClean="0">
                <a:solidFill>
                  <a:schemeClr val="tx2"/>
                </a:solidFill>
              </a:rPr>
              <a:t>T</a:t>
            </a:r>
            <a:r>
              <a:rPr lang="cs-CZ" dirty="0" err="1" smtClean="0">
                <a:solidFill>
                  <a:schemeClr val="tx2"/>
                </a:solidFill>
                <a:latin typeface="+mn-lt"/>
              </a:rPr>
              <a:t>hematic</a:t>
            </a:r>
            <a:r>
              <a:rPr lang="cs-CZ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cs-CZ" dirty="0" err="1" smtClean="0">
                <a:solidFill>
                  <a:schemeClr val="tx2"/>
                </a:solidFill>
                <a:latin typeface="+mn-lt"/>
              </a:rPr>
              <a:t>objective</a:t>
            </a:r>
            <a:r>
              <a:rPr lang="cs-CZ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9</a:t>
            </a:r>
            <a:r>
              <a:rPr lang="cs-CZ" dirty="0">
                <a:solidFill>
                  <a:schemeClr val="tx2"/>
                </a:solidFill>
                <a:latin typeface="+mn-lt"/>
              </a:rPr>
              <a:t>: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dirty="0">
                <a:solidFill>
                  <a:schemeClr val="tx2"/>
                </a:solidFill>
                <a:latin typeface="+mn-lt"/>
              </a:rPr>
              <a:t>Promoting social inclusion, combating poverty and any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discrimination</a:t>
            </a:r>
            <a:endParaRPr lang="cs-CZ" dirty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  <a:latin typeface="+mn-lt"/>
              </a:rPr>
              <a:t>IP: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Combating </a:t>
            </a:r>
            <a:r>
              <a:rPr lang="en-GB" dirty="0">
                <a:solidFill>
                  <a:schemeClr val="tx2"/>
                </a:solidFill>
                <a:latin typeface="+mn-lt"/>
              </a:rPr>
              <a:t>all forms of discrimination and promoting equal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opportunities</a:t>
            </a:r>
            <a:endParaRPr lang="cs-CZ" dirty="0" smtClean="0">
              <a:solidFill>
                <a:schemeClr val="tx2"/>
              </a:solidFill>
              <a:latin typeface="+mn-lt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2000" dirty="0" smtClean="0">
                <a:solidFill>
                  <a:schemeClr val="tx2"/>
                </a:solidFill>
                <a:latin typeface="+mn-lt"/>
              </a:rPr>
              <a:t>SO:</a:t>
            </a:r>
            <a:r>
              <a:rPr lang="en-GB" sz="2000" dirty="0" smtClean="0">
                <a:solidFill>
                  <a:schemeClr val="tx2"/>
                </a:solidFill>
                <a:latin typeface="+mn-lt"/>
              </a:rPr>
              <a:t>Quality </a:t>
            </a:r>
            <a:r>
              <a:rPr lang="en-GB" sz="2000" dirty="0">
                <a:solidFill>
                  <a:schemeClr val="tx2"/>
                </a:solidFill>
                <a:latin typeface="+mn-lt"/>
              </a:rPr>
              <a:t>conditions for inclusive education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  <a:latin typeface="+mn-lt"/>
              </a:rPr>
              <a:t>IP: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Socio-economic </a:t>
            </a:r>
            <a:r>
              <a:rPr lang="en-GB" dirty="0">
                <a:solidFill>
                  <a:schemeClr val="tx2"/>
                </a:solidFill>
                <a:latin typeface="+mn-lt"/>
              </a:rPr>
              <a:t>integration of marginalised communities such as the Roma</a:t>
            </a:r>
            <a:endParaRPr lang="cs-CZ" dirty="0" smtClean="0">
              <a:solidFill>
                <a:schemeClr val="tx2"/>
              </a:solidFill>
              <a:latin typeface="+mn-lt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/>
                </a:solidFill>
                <a:latin typeface="+mn-lt"/>
              </a:rPr>
              <a:t>SO: </a:t>
            </a:r>
            <a:r>
              <a:rPr lang="en-GB" sz="2000" dirty="0" smtClean="0">
                <a:solidFill>
                  <a:schemeClr val="tx2"/>
                </a:solidFill>
                <a:latin typeface="+mn-lt"/>
              </a:rPr>
              <a:t>Social </a:t>
            </a:r>
            <a:r>
              <a:rPr lang="en-GB" sz="2000" dirty="0">
                <a:solidFill>
                  <a:schemeClr val="tx2"/>
                </a:solidFill>
                <a:latin typeface="+mn-lt"/>
              </a:rPr>
              <a:t>integration of children and pupils including the integration of Roma children into </a:t>
            </a:r>
            <a:r>
              <a:rPr lang="en-GB" sz="2000" dirty="0" smtClean="0">
                <a:solidFill>
                  <a:schemeClr val="tx2"/>
                </a:solidFill>
                <a:latin typeface="+mn-lt"/>
              </a:rPr>
              <a:t>education</a:t>
            </a:r>
            <a:endParaRPr lang="cs-CZ" sz="2000" dirty="0" smtClean="0">
              <a:solidFill>
                <a:schemeClr val="tx2"/>
              </a:solidFill>
              <a:latin typeface="+mn-lt"/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endParaRPr lang="cs-CZ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26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OP RDE Priority axis 3: Equal access to high-quality pre-school, primary and secondary education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/>
              <a:t>Plenty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en-US" dirty="0" smtClean="0"/>
              <a:t>interventions </a:t>
            </a:r>
            <a:r>
              <a:rPr lang="en-US" dirty="0"/>
              <a:t>to evaluate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>
                <a:solidFill>
                  <a:schemeClr val="tx2"/>
                </a:solidFill>
                <a:latin typeface="+mn-lt"/>
              </a:rPr>
              <a:t>Thematic</a:t>
            </a:r>
            <a:r>
              <a:rPr lang="cs-CZ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dirty="0" err="1">
                <a:solidFill>
                  <a:schemeClr val="tx2"/>
                </a:solidFill>
                <a:latin typeface="+mn-lt"/>
              </a:rPr>
              <a:t>objective</a:t>
            </a:r>
            <a:r>
              <a:rPr lang="cs-CZ" dirty="0">
                <a:solidFill>
                  <a:schemeClr val="tx2"/>
                </a:solidFill>
                <a:latin typeface="+mn-lt"/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10</a:t>
            </a:r>
            <a:r>
              <a:rPr lang="cs-CZ" dirty="0" smtClean="0">
                <a:solidFill>
                  <a:schemeClr val="tx2"/>
                </a:solidFill>
                <a:latin typeface="+mn-lt"/>
              </a:rPr>
              <a:t>: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dirty="0">
                <a:solidFill>
                  <a:schemeClr val="tx2"/>
                </a:solidFill>
                <a:latin typeface="+mn-lt"/>
              </a:rPr>
              <a:t>Investing in education, training and vocational training for skills and lifelong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learning</a:t>
            </a:r>
            <a:endParaRPr lang="cs-CZ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  <a:latin typeface="+mn-lt"/>
              </a:rPr>
              <a:t>IP: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Reducing </a:t>
            </a:r>
            <a:r>
              <a:rPr lang="en-GB" dirty="0">
                <a:solidFill>
                  <a:schemeClr val="tx2"/>
                </a:solidFill>
                <a:latin typeface="+mn-lt"/>
              </a:rPr>
              <a:t>and preventing early school-leaving and promoting equal access to good quality early-childhood, primary and secondary education including formal, non-formal and informal learning pathways for reintegrating into education and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training</a:t>
            </a:r>
            <a:endParaRPr lang="cs-CZ" dirty="0" smtClean="0">
              <a:solidFill>
                <a:schemeClr val="tx2"/>
              </a:solidFill>
              <a:latin typeface="+mn-lt"/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SO: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Improving </a:t>
            </a:r>
            <a:r>
              <a:rPr lang="en-GB" sz="1700" dirty="0">
                <a:solidFill>
                  <a:schemeClr val="tx2"/>
                </a:solidFill>
                <a:latin typeface="+mn-lt"/>
              </a:rPr>
              <a:t>the quality of pre-school education, including facilitating the transition of children to primary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school</a:t>
            </a:r>
            <a:endParaRPr lang="cs-CZ" sz="1700" dirty="0" smtClean="0">
              <a:solidFill>
                <a:schemeClr val="tx2"/>
              </a:solidFill>
              <a:latin typeface="+mn-lt"/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SO: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Improving </a:t>
            </a:r>
            <a:r>
              <a:rPr lang="en-GB" sz="1700" dirty="0">
                <a:solidFill>
                  <a:schemeClr val="tx2"/>
                </a:solidFill>
                <a:latin typeface="+mn-lt"/>
              </a:rPr>
              <a:t>the quality of education and achievement of students in key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competences</a:t>
            </a:r>
            <a:endParaRPr lang="cs-CZ" sz="1700" dirty="0" smtClean="0">
              <a:solidFill>
                <a:schemeClr val="tx2"/>
              </a:solidFill>
              <a:latin typeface="+mn-lt"/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SO: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Developing </a:t>
            </a:r>
            <a:r>
              <a:rPr lang="en-GB" sz="1700" dirty="0">
                <a:solidFill>
                  <a:schemeClr val="tx2"/>
                </a:solidFill>
                <a:latin typeface="+mn-lt"/>
              </a:rPr>
              <a:t>a system of strategic management and quality assessment in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education</a:t>
            </a:r>
            <a:endParaRPr lang="cs-CZ" sz="1700" dirty="0" smtClean="0">
              <a:solidFill>
                <a:schemeClr val="tx2"/>
              </a:solidFill>
              <a:latin typeface="+mn-lt"/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SO: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Improving </a:t>
            </a:r>
            <a:r>
              <a:rPr lang="en-GB" sz="1700" dirty="0">
                <a:solidFill>
                  <a:schemeClr val="tx2"/>
                </a:solidFill>
                <a:latin typeface="+mn-lt"/>
              </a:rPr>
              <a:t>the quality of the preparation of future and beginning teaching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staff</a:t>
            </a:r>
            <a:endParaRPr lang="cs-CZ" sz="1700" dirty="0" smtClean="0">
              <a:solidFill>
                <a:schemeClr val="tx2"/>
              </a:solidFill>
              <a:latin typeface="+mn-lt"/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solidFill>
                  <a:schemeClr val="tx2"/>
                </a:solidFill>
                <a:latin typeface="+mn-lt"/>
              </a:rPr>
              <a:t>SO: 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Improving </a:t>
            </a:r>
            <a:r>
              <a:rPr lang="en-GB" sz="1700" dirty="0">
                <a:solidFill>
                  <a:schemeClr val="tx2"/>
                </a:solidFill>
                <a:latin typeface="+mn-lt"/>
              </a:rPr>
              <a:t>the quality of education and vocational training, including strengthening </a:t>
            </a:r>
            <a:r>
              <a:rPr lang="cs-CZ" sz="1700" dirty="0" err="1" smtClean="0">
                <a:solidFill>
                  <a:schemeClr val="tx2"/>
                </a:solidFill>
                <a:latin typeface="+mn-lt"/>
              </a:rPr>
              <a:t>its</a:t>
            </a:r>
            <a:r>
              <a:rPr lang="en-GB" sz="17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+mn-lt"/>
              </a:rPr>
              <a:t>labour market relevance</a:t>
            </a:r>
            <a:endParaRPr lang="cs-CZ" sz="1700" dirty="0" smtClean="0">
              <a:solidFill>
                <a:schemeClr val="tx2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1028700" lvl="1" indent="-342900">
              <a:buFont typeface="Arial" panose="020B0604020202020204" pitchFamily="34" charset="0"/>
              <a:buChar char="•"/>
            </a:pPr>
            <a:endParaRPr lang="cs-CZ" sz="1800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26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OP RDE Priority axis 3: Equal access to high-quality pre-school, primary and secondary education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/>
              <a:t>Plenty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en-US" dirty="0" smtClean="0"/>
              <a:t>interventions </a:t>
            </a:r>
            <a:r>
              <a:rPr lang="en-US" dirty="0"/>
              <a:t>to evaluate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To make </a:t>
            </a:r>
            <a:r>
              <a:rPr lang="cs-CZ" dirty="0" err="1" smtClean="0">
                <a:solidFill>
                  <a:schemeClr val="tx2"/>
                </a:solidFill>
              </a:rPr>
              <a:t>it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even</a:t>
            </a:r>
            <a:r>
              <a:rPr lang="cs-CZ" dirty="0" smtClean="0">
                <a:solidFill>
                  <a:schemeClr val="tx2"/>
                </a:solidFill>
              </a:rPr>
              <a:t> more </a:t>
            </a:r>
            <a:r>
              <a:rPr lang="cs-CZ" dirty="0" err="1" smtClean="0">
                <a:solidFill>
                  <a:schemeClr val="tx2"/>
                </a:solidFill>
              </a:rPr>
              <a:t>complicated</a:t>
            </a:r>
            <a:r>
              <a:rPr lang="cs-CZ" dirty="0" smtClean="0">
                <a:solidFill>
                  <a:schemeClr val="tx2"/>
                </a:solidFill>
              </a:rPr>
              <a:t>, </a:t>
            </a:r>
            <a:r>
              <a:rPr lang="cs-CZ" dirty="0" err="1" smtClean="0">
                <a:solidFill>
                  <a:schemeClr val="tx2"/>
                </a:solidFill>
              </a:rPr>
              <a:t>each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specific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objective</a:t>
            </a:r>
            <a:r>
              <a:rPr lang="cs-CZ" dirty="0" smtClean="0">
                <a:solidFill>
                  <a:schemeClr val="tx2"/>
                </a:solidFill>
              </a:rPr>
              <a:t> has </a:t>
            </a:r>
            <a:r>
              <a:rPr lang="cs-CZ" dirty="0" err="1" smtClean="0">
                <a:solidFill>
                  <a:schemeClr val="tx2"/>
                </a:solidFill>
              </a:rPr>
              <a:t>its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own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expected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results</a:t>
            </a:r>
            <a:r>
              <a:rPr lang="cs-CZ" dirty="0" smtClean="0">
                <a:solidFill>
                  <a:schemeClr val="tx2"/>
                </a:solidFill>
              </a:rPr>
              <a:t>…</a:t>
            </a: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>
                <a:solidFill>
                  <a:schemeClr val="tx2"/>
                </a:solidFill>
              </a:rPr>
              <a:t>	…</a:t>
            </a:r>
            <a:r>
              <a:rPr lang="cs-CZ" dirty="0" err="1" smtClean="0">
                <a:solidFill>
                  <a:schemeClr val="tx2"/>
                </a:solidFill>
              </a:rPr>
              <a:t>resulting</a:t>
            </a:r>
            <a:r>
              <a:rPr lang="cs-CZ" dirty="0" smtClean="0">
                <a:solidFill>
                  <a:schemeClr val="tx2"/>
                </a:solidFill>
              </a:rPr>
              <a:t> in 53 </a:t>
            </a:r>
            <a:r>
              <a:rPr lang="cs-CZ" dirty="0" err="1" smtClean="0">
                <a:solidFill>
                  <a:schemeClr val="tx2"/>
                </a:solidFill>
              </a:rPr>
              <a:t>expected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results</a:t>
            </a:r>
            <a:r>
              <a:rPr lang="cs-CZ" dirty="0" smtClean="0">
                <a:solidFill>
                  <a:schemeClr val="tx2"/>
                </a:solidFill>
              </a:rPr>
              <a:t> to </a:t>
            </a:r>
            <a:r>
              <a:rPr lang="cs-CZ" dirty="0" err="1" smtClean="0">
                <a:solidFill>
                  <a:schemeClr val="tx2"/>
                </a:solidFill>
              </a:rPr>
              <a:t>evaluate</a:t>
            </a:r>
            <a:endParaRPr lang="cs-CZ" dirty="0" smtClean="0">
              <a:solidFill>
                <a:schemeClr val="tx2"/>
              </a:solidFill>
            </a:endParaRPr>
          </a:p>
          <a:p>
            <a:endParaRPr lang="cs-CZ" dirty="0">
              <a:solidFill>
                <a:schemeClr val="tx2"/>
              </a:solidFill>
            </a:endParaRPr>
          </a:p>
          <a:p>
            <a:r>
              <a:rPr lang="cs-CZ" dirty="0" err="1" smtClean="0">
                <a:solidFill>
                  <a:schemeClr val="tx2"/>
                </a:solidFill>
              </a:rPr>
              <a:t>Each</a:t>
            </a:r>
            <a:r>
              <a:rPr lang="cs-CZ" dirty="0" smtClean="0">
                <a:solidFill>
                  <a:schemeClr val="tx2"/>
                </a:solidFill>
              </a:rPr>
              <a:t> has to </a:t>
            </a:r>
            <a:r>
              <a:rPr lang="cs-CZ" dirty="0" err="1" smtClean="0">
                <a:solidFill>
                  <a:schemeClr val="tx2"/>
                </a:solidFill>
              </a:rPr>
              <a:t>be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observable</a:t>
            </a:r>
            <a:r>
              <a:rPr lang="cs-CZ" dirty="0" smtClean="0">
                <a:solidFill>
                  <a:schemeClr val="tx2"/>
                </a:solidFill>
              </a:rPr>
              <a:t> to </a:t>
            </a:r>
            <a:r>
              <a:rPr lang="cs-CZ" dirty="0" err="1" smtClean="0">
                <a:solidFill>
                  <a:schemeClr val="tx2"/>
                </a:solidFill>
              </a:rPr>
              <a:t>be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evaluable</a:t>
            </a:r>
            <a:r>
              <a:rPr lang="cs-CZ" dirty="0" smtClean="0">
                <a:solidFill>
                  <a:schemeClr val="tx2"/>
                </a:solidFill>
              </a:rPr>
              <a:t>, </a:t>
            </a:r>
            <a:r>
              <a:rPr lang="cs-CZ" dirty="0" err="1" smtClean="0">
                <a:solidFill>
                  <a:schemeClr val="tx2"/>
                </a:solidFill>
              </a:rPr>
              <a:t>each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needs</a:t>
            </a:r>
            <a:r>
              <a:rPr lang="cs-CZ" dirty="0" smtClean="0">
                <a:solidFill>
                  <a:schemeClr val="tx2"/>
                </a:solidFill>
              </a:rPr>
              <a:t> to </a:t>
            </a:r>
            <a:r>
              <a:rPr lang="cs-CZ" dirty="0" err="1" smtClean="0">
                <a:solidFill>
                  <a:schemeClr val="tx2"/>
                </a:solidFill>
              </a:rPr>
              <a:t>be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operationalized</a:t>
            </a:r>
            <a:r>
              <a:rPr lang="cs-CZ" dirty="0" smtClean="0">
                <a:solidFill>
                  <a:schemeClr val="tx2"/>
                </a:solidFill>
              </a:rPr>
              <a:t> to </a:t>
            </a:r>
            <a:r>
              <a:rPr lang="cs-CZ" dirty="0" err="1" smtClean="0">
                <a:solidFill>
                  <a:schemeClr val="tx2"/>
                </a:solidFill>
              </a:rPr>
              <a:t>be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observable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48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Evaluation of the contribution of ESF interventions to each objective: why are we doing this?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</a:endParaRPr>
          </a:p>
          <a:p>
            <a:r>
              <a:rPr lang="cs-CZ" dirty="0" err="1" smtClean="0">
                <a:solidFill>
                  <a:schemeClr val="tx2"/>
                </a:solidFill>
              </a:rPr>
              <a:t>Because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we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want</a:t>
            </a:r>
            <a:r>
              <a:rPr lang="cs-CZ" dirty="0" smtClean="0">
                <a:solidFill>
                  <a:schemeClr val="tx2"/>
                </a:solidFill>
              </a:rPr>
              <a:t> to </a:t>
            </a:r>
            <a:r>
              <a:rPr lang="cs-CZ" dirty="0" err="1" smtClean="0">
                <a:solidFill>
                  <a:schemeClr val="tx2"/>
                </a:solidFill>
              </a:rPr>
              <a:t>know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what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our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interventions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really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changed</a:t>
            </a:r>
            <a:r>
              <a:rPr lang="cs-CZ" dirty="0" smtClean="0">
                <a:solidFill>
                  <a:schemeClr val="tx2"/>
                </a:solidFill>
              </a:rPr>
              <a:t>…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…and </a:t>
            </a:r>
            <a:r>
              <a:rPr lang="cs-CZ" dirty="0" err="1" smtClean="0">
                <a:solidFill>
                  <a:schemeClr val="tx2"/>
                </a:solidFill>
              </a:rPr>
              <a:t>also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because</a:t>
            </a:r>
            <a:r>
              <a:rPr lang="cs-CZ" dirty="0" smtClean="0">
                <a:solidFill>
                  <a:schemeClr val="tx2"/>
                </a:solidFill>
              </a:rPr>
              <a:t>: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„</a:t>
            </a:r>
            <a:r>
              <a:rPr lang="en-GB" dirty="0">
                <a:solidFill>
                  <a:schemeClr val="tx2"/>
                </a:solidFill>
              </a:rPr>
              <a:t>At least once during </a:t>
            </a:r>
            <a:r>
              <a:rPr lang="en-GB" dirty="0" smtClean="0">
                <a:solidFill>
                  <a:schemeClr val="tx2"/>
                </a:solidFill>
              </a:rPr>
              <a:t>the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programming </a:t>
            </a:r>
            <a:r>
              <a:rPr lang="en-GB" dirty="0">
                <a:solidFill>
                  <a:schemeClr val="tx2"/>
                </a:solidFill>
              </a:rPr>
              <a:t>period, an evaluation shall assess how </a:t>
            </a:r>
            <a:r>
              <a:rPr lang="en-GB" dirty="0" smtClean="0">
                <a:solidFill>
                  <a:schemeClr val="tx2"/>
                </a:solidFill>
              </a:rPr>
              <a:t>support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from </a:t>
            </a:r>
            <a:r>
              <a:rPr lang="en-GB" dirty="0">
                <a:solidFill>
                  <a:schemeClr val="tx2"/>
                </a:solidFill>
              </a:rPr>
              <a:t>the ESI Funds has contributed to the objectives for </a:t>
            </a:r>
            <a:r>
              <a:rPr lang="en-GB" dirty="0" smtClean="0">
                <a:solidFill>
                  <a:schemeClr val="tx2"/>
                </a:solidFill>
              </a:rPr>
              <a:t>each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priority.</a:t>
            </a:r>
            <a:r>
              <a:rPr lang="cs-CZ" dirty="0" smtClean="0">
                <a:solidFill>
                  <a:schemeClr val="tx2"/>
                </a:solidFill>
              </a:rPr>
              <a:t>“ (</a:t>
            </a:r>
            <a:r>
              <a:rPr lang="cs-CZ" dirty="0" err="1" smtClean="0">
                <a:solidFill>
                  <a:schemeClr val="tx2"/>
                </a:solidFill>
              </a:rPr>
              <a:t>Article</a:t>
            </a:r>
            <a:r>
              <a:rPr lang="cs-CZ" dirty="0" smtClean="0">
                <a:solidFill>
                  <a:schemeClr val="tx2"/>
                </a:solidFill>
              </a:rPr>
              <a:t> 56(3) </a:t>
            </a:r>
            <a:r>
              <a:rPr lang="cs-CZ" dirty="0" err="1" smtClean="0">
                <a:solidFill>
                  <a:schemeClr val="tx2"/>
                </a:solidFill>
              </a:rPr>
              <a:t>of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REGULATION </a:t>
            </a:r>
            <a:r>
              <a:rPr lang="en-GB" dirty="0">
                <a:solidFill>
                  <a:schemeClr val="tx2"/>
                </a:solidFill>
              </a:rPr>
              <a:t>(EU) No 1303/2013 OF THE EUROPEAN PARLIAMENT AND OF THE </a:t>
            </a:r>
            <a:r>
              <a:rPr lang="en-GB" dirty="0" smtClean="0">
                <a:solidFill>
                  <a:schemeClr val="tx2"/>
                </a:solidFill>
              </a:rPr>
              <a:t>COUNCIL</a:t>
            </a:r>
            <a:r>
              <a:rPr lang="cs-CZ" dirty="0" smtClean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49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Evaluation of the contribution of ESF interventions to each </a:t>
            </a:r>
            <a:r>
              <a:rPr lang="en-US" dirty="0" smtClean="0"/>
              <a:t>objective</a:t>
            </a:r>
            <a:r>
              <a:rPr lang="cs-CZ" dirty="0" smtClean="0"/>
              <a:t>: </a:t>
            </a:r>
            <a:r>
              <a:rPr lang="cs-CZ" dirty="0" err="1" smtClean="0"/>
              <a:t>main</a:t>
            </a:r>
            <a:r>
              <a:rPr lang="cs-CZ" dirty="0" smtClean="0"/>
              <a:t> </a:t>
            </a:r>
            <a:r>
              <a:rPr lang="cs-CZ" dirty="0" err="1" smtClean="0"/>
              <a:t>evaluated</a:t>
            </a:r>
            <a:r>
              <a:rPr lang="cs-CZ" dirty="0" smtClean="0"/>
              <a:t> </a:t>
            </a:r>
            <a:r>
              <a:rPr lang="cs-CZ" dirty="0" err="1" smtClean="0"/>
              <a:t>interventions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600" b="1" dirty="0" err="1" smtClean="0">
                <a:solidFill>
                  <a:schemeClr val="tx2"/>
                </a:solidFill>
                <a:latin typeface="+mn-lt"/>
              </a:rPr>
              <a:t>Main</a:t>
            </a:r>
            <a:r>
              <a:rPr lang="cs-CZ" sz="1600" b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b="1" dirty="0" err="1" smtClean="0">
                <a:solidFill>
                  <a:schemeClr val="tx2"/>
                </a:solidFill>
                <a:latin typeface="+mn-lt"/>
              </a:rPr>
              <a:t>intervention</a:t>
            </a:r>
            <a:r>
              <a:rPr lang="cs-CZ" sz="1600" b="1" dirty="0" smtClean="0">
                <a:solidFill>
                  <a:schemeClr val="tx2"/>
                </a:solidFill>
                <a:latin typeface="+mn-lt"/>
              </a:rPr>
              <a:t>(s): </a:t>
            </a:r>
            <a:r>
              <a:rPr lang="en-GB" sz="1600" dirty="0">
                <a:solidFill>
                  <a:schemeClr val="tx2"/>
                </a:solidFill>
                <a:latin typeface="+mn-lt"/>
              </a:rPr>
              <a:t>Support to schools in </a:t>
            </a:r>
            <a:r>
              <a:rPr lang="cs-CZ" sz="1600" dirty="0" err="1" smtClean="0">
                <a:solidFill>
                  <a:schemeClr val="tx2"/>
                </a:solidFill>
                <a:latin typeface="+mn-lt"/>
              </a:rPr>
              <a:t>the</a:t>
            </a:r>
            <a:r>
              <a:rPr lang="cs-CZ" sz="16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latin typeface="+mn-lt"/>
              </a:rPr>
              <a:t>form </a:t>
            </a:r>
            <a:r>
              <a:rPr lang="en-GB" sz="1600" dirty="0">
                <a:solidFill>
                  <a:schemeClr val="tx2"/>
                </a:solidFill>
                <a:latin typeface="+mn-lt"/>
              </a:rPr>
              <a:t>of simplified reporting projects - Templates for nursery schools and primary </a:t>
            </a:r>
            <a:r>
              <a:rPr lang="en-GB" sz="1600" dirty="0" smtClean="0">
                <a:solidFill>
                  <a:schemeClr val="tx2"/>
                </a:solidFill>
                <a:latin typeface="+mn-lt"/>
              </a:rPr>
              <a:t>schools</a:t>
            </a:r>
            <a:endParaRPr lang="cs-CZ" sz="1600" dirty="0" smtClean="0">
              <a:solidFill>
                <a:schemeClr val="tx2"/>
              </a:solidFill>
              <a:latin typeface="+mn-lt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Aim</a:t>
            </a:r>
            <a:r>
              <a:rPr lang="en-US" sz="1600" b="1" dirty="0">
                <a:solidFill>
                  <a:schemeClr val="tx2"/>
                </a:solidFill>
                <a:latin typeface="+mn-lt"/>
              </a:rPr>
              <a:t>:</a:t>
            </a:r>
            <a:r>
              <a:rPr lang="cs-CZ" sz="16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 smtClean="0">
                <a:solidFill>
                  <a:schemeClr val="tx2"/>
                </a:solidFill>
                <a:latin typeface="+mn-lt"/>
              </a:rPr>
              <a:t>supporting</a:t>
            </a:r>
            <a:r>
              <a:rPr lang="cs-CZ" sz="16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social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integration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children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and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pupils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from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marginalised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groups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,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 facilitating the transition of children 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and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pupils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from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one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level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education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to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another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,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preventing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early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school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leaving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,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enhancing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>
                <a:solidFill>
                  <a:schemeClr val="tx2"/>
                </a:solidFill>
                <a:latin typeface="+mn-lt"/>
              </a:rPr>
              <a:t>key</a:t>
            </a:r>
            <a:r>
              <a:rPr lang="cs-CZ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dirty="0" err="1" smtClean="0">
                <a:solidFill>
                  <a:schemeClr val="tx2"/>
                </a:solidFill>
                <a:latin typeface="+mn-lt"/>
              </a:rPr>
              <a:t>competences</a:t>
            </a:r>
            <a:endParaRPr lang="cs-CZ" sz="1600" b="1" dirty="0">
              <a:solidFill>
                <a:schemeClr val="tx2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dirty="0" err="1">
                <a:solidFill>
                  <a:schemeClr val="tx2"/>
                </a:solidFill>
                <a:latin typeface="+mn-lt"/>
              </a:rPr>
              <a:t>Thematic</a:t>
            </a:r>
            <a:r>
              <a:rPr lang="cs-CZ" sz="16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b="1" dirty="0" err="1">
                <a:solidFill>
                  <a:schemeClr val="tx2"/>
                </a:solidFill>
                <a:latin typeface="+mn-lt"/>
              </a:rPr>
              <a:t>areas</a:t>
            </a:r>
            <a:r>
              <a:rPr lang="cs-CZ" sz="16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b="1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cs-CZ" sz="1600" b="1" dirty="0">
                <a:solidFill>
                  <a:schemeClr val="tx2"/>
                </a:solidFill>
                <a:latin typeface="+mn-lt"/>
              </a:rPr>
              <a:t> support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Reading literacy</a:t>
            </a:r>
            <a:endParaRPr lang="cs-CZ" sz="1600" dirty="0">
              <a:solidFill>
                <a:schemeClr val="tx2"/>
              </a:solidFill>
              <a:latin typeface="+mn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Foreign languages</a:t>
            </a:r>
            <a:endParaRPr lang="cs-CZ" sz="1600" dirty="0">
              <a:solidFill>
                <a:schemeClr val="tx2"/>
              </a:solidFill>
              <a:latin typeface="+mn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Numeracy/mathematical literacy</a:t>
            </a:r>
            <a:endParaRPr lang="cs-CZ" sz="1600" dirty="0">
              <a:solidFill>
                <a:schemeClr val="tx2"/>
              </a:solidFill>
              <a:latin typeface="+mn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Inclusive education</a:t>
            </a:r>
            <a:endParaRPr lang="cs-CZ" sz="1600" b="1" dirty="0">
              <a:solidFill>
                <a:schemeClr val="tx2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dirty="0" err="1">
                <a:solidFill>
                  <a:schemeClr val="tx2"/>
                </a:solidFill>
                <a:latin typeface="+mn-lt"/>
              </a:rPr>
              <a:t>Form</a:t>
            </a:r>
            <a:r>
              <a:rPr lang="cs-CZ" sz="16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sz="1600" b="1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cs-CZ" sz="1600" b="1" dirty="0">
                <a:solidFill>
                  <a:schemeClr val="tx2"/>
                </a:solidFill>
                <a:latin typeface="+mn-lt"/>
              </a:rPr>
              <a:t> support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Direct personnel support (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additional 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specialized staff, e.g. teaching 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assistant</a:t>
            </a:r>
            <a:r>
              <a:rPr lang="cs-CZ" sz="1600" dirty="0" smtClean="0">
                <a:solidFill>
                  <a:schemeClr val="tx2"/>
                </a:solidFill>
                <a:latin typeface="+mn-lt"/>
              </a:rPr>
              <a:t>s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)</a:t>
            </a:r>
            <a:endParaRPr lang="cs-CZ" sz="1600" dirty="0">
              <a:solidFill>
                <a:schemeClr val="tx2"/>
              </a:solidFill>
              <a:latin typeface="+mn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Personal development of the teaching staff (in the chosen topic)</a:t>
            </a:r>
            <a:endParaRPr lang="cs-CZ" sz="1600" dirty="0">
              <a:solidFill>
                <a:schemeClr val="tx2"/>
              </a:solidFill>
              <a:latin typeface="+mn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(Extra)Curricular activities (e.g. reading 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club</a:t>
            </a:r>
            <a:r>
              <a:rPr lang="cs-CZ" sz="1600" dirty="0" smtClean="0">
                <a:solidFill>
                  <a:schemeClr val="tx2"/>
                </a:solidFill>
                <a:latin typeface="+mn-lt"/>
              </a:rPr>
              <a:t>s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)</a:t>
            </a:r>
            <a:endParaRPr lang="cs-CZ" sz="1600" dirty="0">
              <a:solidFill>
                <a:schemeClr val="tx2"/>
              </a:solidFill>
              <a:latin typeface="+mn-lt"/>
            </a:endParaRPr>
          </a:p>
          <a:p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6996485"/>
      </p:ext>
    </p:extLst>
  </p:cSld>
  <p:clrMapOvr>
    <a:masterClrMapping/>
  </p:clrMapOvr>
</p:sld>
</file>

<file path=ppt/theme/theme1.xml><?xml version="1.0" encoding="utf-8"?>
<a:theme xmlns:a="http://schemas.openxmlformats.org/drawingml/2006/main" name="Evaluation of ESF Interventions in Education_the Challenges and How We Face Them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zor_opvvv_prezentace [jen pro čtení] [režim kompatibility]" id="{53B81A10-9076-4351-A0B1-B4EFFAFE11B2}" vid="{552EFFFA-96DD-41B7-BC66-4DA798DDE9EC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BDCA75A58C97E438F3C819E8D8D88E5" ma:contentTypeVersion="5" ma:contentTypeDescription="Vytvoří nový dokument" ma:contentTypeScope="" ma:versionID="65bad2ce7ad43b578ba6f17a3b5d2fcb">
  <xsd:schema xmlns:xsd="http://www.w3.org/2001/XMLSchema" xmlns:xs="http://www.w3.org/2001/XMLSchema" xmlns:p="http://schemas.microsoft.com/office/2006/metadata/properties" xmlns:ns1="http://schemas.microsoft.com/sharepoint/v3" xmlns:ns2="0104a4cd-1400-468e-be1b-c7aad71d7d5a" targetNamespace="http://schemas.microsoft.com/office/2006/metadata/properties" ma:root="true" ma:fieldsID="7b796d3f5dbe204093f5eaef157c0cde" ns1:_="" ns2:_="">
    <xsd:import namespace="http://schemas.microsoft.com/sharepoint/v3"/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um zahájení plánování" ma:hidden="true" ma:internalName="PublishingStartDate" ma:readOnly="false">
      <xsd:simpleType>
        <xsd:restriction base="dms:Unknown"/>
      </xsd:simpleType>
    </xsd:element>
    <xsd:element name="PublishingExpirationDate" ma:index="9" nillable="true" ma:displayName="Datum ukončení plánování" ma:hidden="true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11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3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81EB1A4-4A50-425C-A788-3E0DA2990E0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2B4583A7-8D0A-466F-9F6A-6F74623762AB}">
  <ds:schemaRefs>
    <ds:schemaRef ds:uri="http://schemas.microsoft.com/office/2006/metadata/customXsn"/>
  </ds:schemaRefs>
</ds:datastoreItem>
</file>

<file path=customXml/itemProps3.xml><?xml version="1.0" encoding="utf-8"?>
<ds:datastoreItem xmlns:ds="http://schemas.openxmlformats.org/officeDocument/2006/customXml" ds:itemID="{CD3DC9D3-50D4-47F9-8814-A0A7397F49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E6F0ED7-B21E-4009-A49E-31C3F0858C54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0104a4cd-1400-468e-be1b-c7aad71d7d5a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Evaluation of ESF Interventions in Education_the Challenges and How We Face Them</Template>
  <TotalTime>1007</TotalTime>
  <Words>1415</Words>
  <Application>Microsoft Office PowerPoint</Application>
  <PresentationFormat>Předvádění na obrazovce (4:3)</PresentationFormat>
  <Paragraphs>165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MS PGothic</vt:lpstr>
      <vt:lpstr>Arial</vt:lpstr>
      <vt:lpstr>Calibri</vt:lpstr>
      <vt:lpstr>Calibri Light</vt:lpstr>
      <vt:lpstr>Verdana</vt:lpstr>
      <vt:lpstr>Evaluation of ESF Interventions in Education_the Challenges and How We Face Them</vt:lpstr>
      <vt:lpstr> Evaluation of ESF Interventions in Education:  The Challenges and How We Face Them</vt:lpstr>
      <vt:lpstr>Prezentace aplikace PowerPoint</vt:lpstr>
      <vt:lpstr>Introduction</vt:lpstr>
      <vt:lpstr>Prezentace aplikace PowerPoint</vt:lpstr>
      <vt:lpstr>OP RDE Priority axis 3: Equal access to high-quality pre-school, primary and secondary education - Plenty of interventions to evaluate</vt:lpstr>
      <vt:lpstr>OP RDE Priority axis 3: Equal access to high-quality pre-school, primary and secondary education - Plenty of interventions to evaluate</vt:lpstr>
      <vt:lpstr>OP RDE Priority axis 3: Equal access to high-quality pre-school, primary and secondary education - Plenty of interventions to evaluate</vt:lpstr>
      <vt:lpstr>Evaluation of the contribution of ESF interventions to each objective: why are we doing this? </vt:lpstr>
      <vt:lpstr>Evaluation of the contribution of ESF interventions to each objective: main evaluated interventions</vt:lpstr>
      <vt:lpstr>Evaluation of the contribution of ESF interventions to each objective: main evaluated interventions</vt:lpstr>
      <vt:lpstr>Evaluation of the contribution of ESF interventions to each objective: main evaluated interventions</vt:lpstr>
      <vt:lpstr>Evaluation of the contribution of ESF interventions to each objective: main evaluated interventions</vt:lpstr>
      <vt:lpstr>Main challenges for the evaluation </vt:lpstr>
      <vt:lpstr>Lack of data on outcomes in general</vt:lpstr>
      <vt:lpstr>Lack of data on outcomes in general: available sources</vt:lpstr>
      <vt:lpstr>Lack of data on outcomes in general: available sources</vt:lpstr>
      <vt:lpstr>Lack of data on outcomes in general: new qualitative data</vt:lpstr>
      <vt:lpstr>Lack of data on outcomes in general: new quantitave data</vt:lpstr>
      <vt:lpstr>No individual data and eneven treatment within the unit of analysis (school) </vt:lpstr>
      <vt:lpstr>Too many variables that can affect the outcome</vt:lpstr>
      <vt:lpstr>Selection bias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Uživatel systému Windows</dc:creator>
  <cp:lastModifiedBy>Bystřická Jana</cp:lastModifiedBy>
  <cp:revision>42</cp:revision>
  <dcterms:created xsi:type="dcterms:W3CDTF">2018-09-19T18:07:32Z</dcterms:created>
  <dcterms:modified xsi:type="dcterms:W3CDTF">2018-09-27T06:32:01Z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0x0101005BDCA75A58C97E438F3C819E8D8D88E5</vt:lpwstr>
  </property>
  <property fmtid="{D5CDD505-2E9C-101B-9397-08002B2CF9AE}" pid="3" name="_dlc_DocIdItemGuid">
    <vt:lpwstr>de197c94-d562-4c93-a17c-6233561b67ba</vt:lpwstr>
  </property>
  <property fmtid="{D5CDD505-2E9C-101B-9397-08002B2CF9AE}" pid="4" name="Komentář">
    <vt:lpwstr>předepsané písmo Calibri, daná velikost a barva písma</vt:lpwstr>
  </property>
  <property fmtid="{D5CDD505-2E9C-101B-9397-08002B2CF9AE}" pid="5" name="PublishingExpirationDate">
    <vt:lpwstr/>
  </property>
  <property fmtid="{D5CDD505-2E9C-101B-9397-08002B2CF9AE}" pid="6" name="PublishingStartDate">
    <vt:lpwstr/>
  </property>
  <property fmtid="{D5CDD505-2E9C-101B-9397-08002B2CF9AE}" pid="7" name="_dlc_DocId">
    <vt:lpwstr>15OPMSMT0001-3-2874</vt:lpwstr>
  </property>
  <property fmtid="{D5CDD505-2E9C-101B-9397-08002B2CF9AE}" pid="8" name="_dlc_DocIdUrl">
    <vt:lpwstr>http://op.msmt.cz/_layouts/15/DocIdRedir.aspx?ID=15OPMSMT0001-3-2874, 15OPMSMT0001-3-2874</vt:lpwstr>
  </property>
</Properties>
</file>